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handoutMasterIdLst>
    <p:handoutMasterId r:id="rId58"/>
  </p:handoutMasterIdLst>
  <p:sldIdLst>
    <p:sldId id="373" r:id="rId2"/>
    <p:sldId id="757" r:id="rId3"/>
    <p:sldId id="354" r:id="rId4"/>
    <p:sldId id="1066" r:id="rId5"/>
    <p:sldId id="1085" r:id="rId6"/>
    <p:sldId id="1067" r:id="rId7"/>
    <p:sldId id="472" r:id="rId8"/>
    <p:sldId id="344" r:id="rId9"/>
    <p:sldId id="855" r:id="rId10"/>
    <p:sldId id="334" r:id="rId11"/>
    <p:sldId id="1086" r:id="rId12"/>
    <p:sldId id="1098" r:id="rId13"/>
    <p:sldId id="1096" r:id="rId14"/>
    <p:sldId id="1069" r:id="rId15"/>
    <p:sldId id="365" r:id="rId16"/>
    <p:sldId id="1070" r:id="rId17"/>
    <p:sldId id="1071" r:id="rId18"/>
    <p:sldId id="1072" r:id="rId19"/>
    <p:sldId id="288" r:id="rId20"/>
    <p:sldId id="266" r:id="rId21"/>
    <p:sldId id="268" r:id="rId22"/>
    <p:sldId id="1073" r:id="rId23"/>
    <p:sldId id="1074" r:id="rId24"/>
    <p:sldId id="1075" r:id="rId25"/>
    <p:sldId id="1097" r:id="rId26"/>
    <p:sldId id="1159" r:id="rId27"/>
    <p:sldId id="257" r:id="rId28"/>
    <p:sldId id="263" r:id="rId29"/>
    <p:sldId id="758" r:id="rId30"/>
    <p:sldId id="270" r:id="rId31"/>
    <p:sldId id="271" r:id="rId32"/>
    <p:sldId id="1065" r:id="rId33"/>
    <p:sldId id="276" r:id="rId34"/>
    <p:sldId id="277" r:id="rId35"/>
    <p:sldId id="278" r:id="rId36"/>
    <p:sldId id="281" r:id="rId37"/>
    <p:sldId id="279" r:id="rId38"/>
    <p:sldId id="1160" r:id="rId39"/>
    <p:sldId id="1046" r:id="rId40"/>
    <p:sldId id="1091" r:id="rId41"/>
    <p:sldId id="1092" r:id="rId42"/>
    <p:sldId id="1063" r:id="rId43"/>
    <p:sldId id="272" r:id="rId44"/>
    <p:sldId id="1093" r:id="rId45"/>
    <p:sldId id="736" r:id="rId46"/>
    <p:sldId id="748" r:id="rId47"/>
    <p:sldId id="749" r:id="rId48"/>
    <p:sldId id="751" r:id="rId49"/>
    <p:sldId id="753" r:id="rId50"/>
    <p:sldId id="754" r:id="rId51"/>
    <p:sldId id="1039" r:id="rId52"/>
    <p:sldId id="1158" r:id="rId53"/>
    <p:sldId id="1161" r:id="rId54"/>
    <p:sldId id="394" r:id="rId55"/>
    <p:sldId id="484" r:id="rId56"/>
  </p:sldIdLst>
  <p:sldSz cx="9906000" cy="6858000" type="A4"/>
  <p:notesSz cx="6858000" cy="9144000"/>
  <p:defaultTextStyle>
    <a:defPPr>
      <a:defRPr lang="zh-CN"/>
    </a:defPPr>
    <a:lvl1pPr algn="l" rtl="0" eaLnBrk="0" fontAlgn="base" hangingPunct="0">
      <a:spcBef>
        <a:spcPct val="0"/>
      </a:spcBef>
      <a:spcAft>
        <a:spcPct val="0"/>
      </a:spcAft>
      <a:defRPr kern="1200">
        <a:solidFill>
          <a:schemeClr val="tx1"/>
        </a:solidFill>
        <a:latin typeface="Arial" charset="0"/>
        <a:ea typeface="宋体" charset="-122"/>
        <a:cs typeface="+mn-cs"/>
      </a:defRPr>
    </a:lvl1pPr>
    <a:lvl2pPr marL="457200" algn="l" rtl="0" eaLnBrk="0" fontAlgn="base" hangingPunct="0">
      <a:spcBef>
        <a:spcPct val="0"/>
      </a:spcBef>
      <a:spcAft>
        <a:spcPct val="0"/>
      </a:spcAft>
      <a:defRPr kern="1200">
        <a:solidFill>
          <a:schemeClr val="tx1"/>
        </a:solidFill>
        <a:latin typeface="Arial" charset="0"/>
        <a:ea typeface="宋体" charset="-122"/>
        <a:cs typeface="+mn-cs"/>
      </a:defRPr>
    </a:lvl2pPr>
    <a:lvl3pPr marL="914400" algn="l" rtl="0" eaLnBrk="0" fontAlgn="base" hangingPunct="0">
      <a:spcBef>
        <a:spcPct val="0"/>
      </a:spcBef>
      <a:spcAft>
        <a:spcPct val="0"/>
      </a:spcAft>
      <a:defRPr kern="1200">
        <a:solidFill>
          <a:schemeClr val="tx1"/>
        </a:solidFill>
        <a:latin typeface="Arial" charset="0"/>
        <a:ea typeface="宋体" charset="-122"/>
        <a:cs typeface="+mn-cs"/>
      </a:defRPr>
    </a:lvl3pPr>
    <a:lvl4pPr marL="1371600" algn="l" rtl="0" eaLnBrk="0" fontAlgn="base" hangingPunct="0">
      <a:spcBef>
        <a:spcPct val="0"/>
      </a:spcBef>
      <a:spcAft>
        <a:spcPct val="0"/>
      </a:spcAft>
      <a:defRPr kern="1200">
        <a:solidFill>
          <a:schemeClr val="tx1"/>
        </a:solidFill>
        <a:latin typeface="Arial" charset="0"/>
        <a:ea typeface="宋体" charset="-122"/>
        <a:cs typeface="+mn-cs"/>
      </a:defRPr>
    </a:lvl4pPr>
    <a:lvl5pPr marL="1828800" algn="l" rtl="0" eaLnBrk="0" fontAlgn="base" hangingPunct="0">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Qiu Jiezhong" initials="QJ"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619CD4"/>
    <a:srgbClr val="C8EEFF"/>
    <a:srgbClr val="3470C0"/>
    <a:srgbClr val="2B00CC"/>
    <a:srgbClr val="FAFFD4"/>
    <a:srgbClr val="D9D9D9"/>
    <a:srgbClr val="C7EEFE"/>
    <a:srgbClr val="3C87D2"/>
    <a:srgbClr val="3C88D2"/>
    <a:srgbClr val="BFD7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711"/>
    <p:restoredTop sz="95742"/>
  </p:normalViewPr>
  <p:slideViewPr>
    <p:cSldViewPr>
      <p:cViewPr>
        <p:scale>
          <a:sx n="132" d="100"/>
          <a:sy n="132" d="100"/>
        </p:scale>
        <p:origin x="328" y="61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kumimoji="1" sz="1200">
                <a:ea typeface="宋体" charset="0"/>
                <a:cs typeface="宋体" charset="0"/>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1" sz="1200">
                <a:ea typeface="宋体" charset="0"/>
              </a:defRPr>
            </a:lvl1pPr>
          </a:lstStyle>
          <a:p>
            <a:pPr>
              <a:defRPr/>
            </a:pPr>
            <a:fld id="{DFB29DEB-A172-CC41-B065-4231C17208F1}" type="datetimeFigureOut">
              <a:rPr lang="zh-CN" altLang="en-US"/>
              <a:pPr>
                <a:defRPr/>
              </a:pPr>
              <a:t>2019/10/17</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kumimoji="1" sz="1200">
                <a:ea typeface="宋体" charset="0"/>
                <a:cs typeface="宋体" charset="0"/>
              </a:defRPr>
            </a:lvl1pPr>
          </a:lstStyle>
          <a:p>
            <a:pPr>
              <a:defRPr/>
            </a:pPr>
            <a:endParaRPr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1" sz="1200">
                <a:ea typeface="宋体" charset="0"/>
              </a:defRPr>
            </a:lvl1pPr>
          </a:lstStyle>
          <a:p>
            <a:pPr>
              <a:defRPr/>
            </a:pPr>
            <a:fld id="{2F4CBABB-A084-0E4E-B3DE-17E8C11BFA3B}"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宋体" pitchFamily="2" charset="-122"/>
                <a:cs typeface="+mn-cs"/>
              </a:defRPr>
            </a:lvl1pPr>
          </a:lstStyle>
          <a:p>
            <a:pPr>
              <a:defRPr/>
            </a:pPr>
            <a:endParaRPr lang="en-US" altLang="zh-CN"/>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宋体" pitchFamily="2" charset="-122"/>
                <a:cs typeface="+mn-cs"/>
              </a:defRPr>
            </a:lvl1pPr>
          </a:lstStyle>
          <a:p>
            <a:pPr>
              <a:defRPr/>
            </a:pPr>
            <a:endParaRPr lang="en-US" altLang="zh-CN"/>
          </a:p>
        </p:txBody>
      </p:sp>
      <p:sp>
        <p:nvSpPr>
          <p:cNvPr id="4100" name="Rectangle 4"/>
          <p:cNvSpPr>
            <a:spLocks noGrp="1" noRot="1" noChangeAspect="1" noChangeArrowheads="1" noTextEdit="1"/>
          </p:cNvSpPr>
          <p:nvPr>
            <p:ph type="sldImg" idx="2"/>
          </p:nvPr>
        </p:nvSpPr>
        <p:spPr bwMode="auto">
          <a:xfrm>
            <a:off x="952500" y="685800"/>
            <a:ext cx="4953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noProof="0"/>
              <a:t>Click to edit Master text styles</a:t>
            </a:r>
          </a:p>
          <a:p>
            <a:pPr lvl="1"/>
            <a:r>
              <a:rPr lang="en-US" altLang="zh-CN" noProof="0"/>
              <a:t>Second level</a:t>
            </a:r>
          </a:p>
          <a:p>
            <a:pPr lvl="2"/>
            <a:r>
              <a:rPr lang="en-US" altLang="zh-CN" noProof="0"/>
              <a:t>Third level</a:t>
            </a:r>
          </a:p>
          <a:p>
            <a:pPr lvl="3"/>
            <a:r>
              <a:rPr lang="en-US" altLang="zh-CN" noProof="0"/>
              <a:t>Fourth level</a:t>
            </a:r>
          </a:p>
          <a:p>
            <a:pPr lvl="4"/>
            <a:r>
              <a:rPr lang="en-US" altLang="zh-CN" noProof="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宋体" pitchFamily="2" charset="-122"/>
                <a:cs typeface="+mn-cs"/>
              </a:defRPr>
            </a:lvl1pPr>
          </a:lstStyle>
          <a:p>
            <a:pPr>
              <a:defRPr/>
            </a:pPr>
            <a:endParaRPr lang="en-US" altLang="zh-CN"/>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a typeface="宋体" charset="0"/>
              </a:defRPr>
            </a:lvl1pPr>
          </a:lstStyle>
          <a:p>
            <a:pPr>
              <a:defRPr/>
            </a:pPr>
            <a:fld id="{8D0EB22F-76D4-DA4E-B375-AE891F67E33C}"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宋体" pitchFamily="2" charset="-122"/>
        <a:cs typeface="宋体" charset="0"/>
      </a:defRPr>
    </a:lvl1pPr>
    <a:lvl2pPr marL="457200" algn="l" rtl="0" eaLnBrk="0" fontAlgn="base" hangingPunct="0">
      <a:spcBef>
        <a:spcPct val="30000"/>
      </a:spcBef>
      <a:spcAft>
        <a:spcPct val="0"/>
      </a:spcAft>
      <a:defRPr kumimoji="1"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E79F43-6908-4B1A-A9AD-43D028E4EDC1}" type="slidenum">
              <a:rPr lang="en-US" altLang="zh-CN" smtClean="0"/>
              <a:pPr>
                <a:defRPr/>
              </a:pPr>
              <a:t>1</a:t>
            </a:fld>
            <a:endParaRPr lang="en-US" altLang="zh-CN"/>
          </a:p>
        </p:txBody>
      </p:sp>
    </p:spTree>
    <p:extLst>
      <p:ext uri="{BB962C8B-B14F-4D97-AF65-F5344CB8AC3E}">
        <p14:creationId xmlns:p14="http://schemas.microsoft.com/office/powerpoint/2010/main" val="1919604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dirty="0">
                <a:latin typeface="Helvetica Neue" charset="0"/>
                <a:ea typeface="Helvetica Neue" charset="0"/>
                <a:cs typeface="Helvetica Neue" charset="0"/>
              </a:rPr>
              <a:t>How to populate a </a:t>
            </a:r>
            <a:r>
              <a:rPr lang="en-US" altLang="zh-CN" dirty="0">
                <a:solidFill>
                  <a:srgbClr val="C00000"/>
                </a:solidFill>
                <a:latin typeface="Helvetica Neue" charset="0"/>
                <a:ea typeface="Helvetica Neue" charset="0"/>
                <a:cs typeface="Helvetica Neue" charset="0"/>
              </a:rPr>
              <a:t>semantic</a:t>
            </a:r>
            <a:r>
              <a:rPr lang="en-US" altLang="zh-CN" dirty="0">
                <a:latin typeface="Helvetica Neue" charset="0"/>
                <a:ea typeface="Helvetica Neue" charset="0"/>
                <a:cs typeface="Helvetica Neue" charset="0"/>
              </a:rPr>
              <a:t>-based profile database for researchers?</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D2E79F43-6908-4B1A-A9AD-43D028E4EDC1}" type="slidenum">
              <a:rPr lang="en-US" altLang="zh-CN" smtClean="0"/>
              <a:pPr>
                <a:defRPr/>
              </a:pPr>
              <a:t>3</a:t>
            </a:fld>
            <a:endParaRPr lang="en-US" altLang="zh-CN"/>
          </a:p>
        </p:txBody>
      </p:sp>
    </p:spTree>
    <p:extLst>
      <p:ext uri="{BB962C8B-B14F-4D97-AF65-F5344CB8AC3E}">
        <p14:creationId xmlns:p14="http://schemas.microsoft.com/office/powerpoint/2010/main" val="14759951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777875" y="766763"/>
            <a:ext cx="5545138" cy="3838575"/>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pPr>
              <a:defRPr/>
            </a:pPr>
            <a:fld id="{A3804948-14D2-43DA-B3DB-CF1972FFF4B7}" type="slidenum">
              <a:rPr lang="en-US" altLang="zh-CN" smtClean="0"/>
              <a:pPr>
                <a:defRPr/>
              </a:pPr>
              <a:t>7</a:t>
            </a:fld>
            <a:endParaRPr lang="en-US" altLang="zh-CN"/>
          </a:p>
        </p:txBody>
      </p:sp>
    </p:spTree>
    <p:extLst>
      <p:ext uri="{BB962C8B-B14F-4D97-AF65-F5344CB8AC3E}">
        <p14:creationId xmlns:p14="http://schemas.microsoft.com/office/powerpoint/2010/main" val="3099966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Given the attributed multiplex network, how do we predict whether a user will click or buy an item? We formalize this problem as a multiplex link prediction problem. How do we solve this problem? Representation learning is a appropriate method to solve this problem. </a:t>
            </a:r>
          </a:p>
        </p:txBody>
      </p:sp>
      <p:sp>
        <p:nvSpPr>
          <p:cNvPr id="4" name="灯片编号占位符 3"/>
          <p:cNvSpPr>
            <a:spLocks noGrp="1"/>
          </p:cNvSpPr>
          <p:nvPr>
            <p:ph type="sldNum" sz="quarter" idx="5"/>
          </p:nvPr>
        </p:nvSpPr>
        <p:spPr/>
        <p:txBody>
          <a:bodyPr/>
          <a:lstStyle/>
          <a:p>
            <a:fld id="{3F0B0FFA-EB34-EB4B-90B5-9CC48B8FBDE8}" type="slidenum">
              <a:rPr lang="en-US" smtClean="0"/>
              <a:t>13</a:t>
            </a:fld>
            <a:endParaRPr lang="en-US"/>
          </a:p>
        </p:txBody>
      </p:sp>
    </p:spTree>
    <p:extLst>
      <p:ext uri="{BB962C8B-B14F-4D97-AF65-F5344CB8AC3E}">
        <p14:creationId xmlns:p14="http://schemas.microsoft.com/office/powerpoint/2010/main" val="2849888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a:extLst>
              <a:ext uri="{FF2B5EF4-FFF2-40B4-BE49-F238E27FC236}">
                <a16:creationId xmlns:a16="http://schemas.microsoft.com/office/drawing/2014/main" id="{FCD97221-4471-6E4C-BD29-EC2B31991E0E}"/>
              </a:ext>
            </a:extLst>
          </p:cNvPr>
          <p:cNvSpPr>
            <a:spLocks noGrp="1" noRot="1" noChangeAspect="1" noChangeArrowheads="1" noTextEdit="1"/>
          </p:cNvSpPr>
          <p:nvPr>
            <p:ph type="sldImg"/>
          </p:nvPr>
        </p:nvSpPr>
        <p:spPr>
          <a:ln/>
        </p:spPr>
      </p:sp>
      <p:sp>
        <p:nvSpPr>
          <p:cNvPr id="17410" name="备注占位符 2">
            <a:extLst>
              <a:ext uri="{FF2B5EF4-FFF2-40B4-BE49-F238E27FC236}">
                <a16:creationId xmlns:a16="http://schemas.microsoft.com/office/drawing/2014/main" id="{7BCAB9F9-D63E-7F48-BB82-A231A17453B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dirty="0">
                <a:latin typeface="Arial" panose="020B0604020202020204" pitchFamily="34" charset="0"/>
              </a:rPr>
              <a:t>As</a:t>
            </a:r>
            <a:r>
              <a:rPr lang="zh-CN" altLang="en-US" dirty="0">
                <a:latin typeface="Arial" panose="020B0604020202020204" pitchFamily="34" charset="0"/>
              </a:rPr>
              <a:t> </a:t>
            </a:r>
            <a:r>
              <a:rPr lang="en-US" altLang="zh-CN" dirty="0">
                <a:latin typeface="Arial" panose="020B0604020202020204" pitchFamily="34" charset="0"/>
              </a:rPr>
              <a:t>we</a:t>
            </a:r>
            <a:r>
              <a:rPr lang="zh-CN" altLang="en-US" dirty="0">
                <a:latin typeface="Arial" panose="020B0604020202020204" pitchFamily="34" charset="0"/>
              </a:rPr>
              <a:t> </a:t>
            </a:r>
            <a:r>
              <a:rPr lang="en-US" altLang="zh-CN" dirty="0">
                <a:latin typeface="Arial" panose="020B0604020202020204" pitchFamily="34" charset="0"/>
              </a:rPr>
              <a:t>all</a:t>
            </a:r>
            <a:r>
              <a:rPr lang="zh-CN" altLang="en-US" dirty="0">
                <a:latin typeface="Arial" panose="020B0604020202020204" pitchFamily="34" charset="0"/>
              </a:rPr>
              <a:t> </a:t>
            </a:r>
            <a:r>
              <a:rPr lang="en-US" altLang="zh-CN" dirty="0">
                <a:latin typeface="Arial" panose="020B0604020202020204" pitchFamily="34" charset="0"/>
              </a:rPr>
              <a:t>know,</a:t>
            </a:r>
            <a:r>
              <a:rPr lang="zh-CN" altLang="en-US" dirty="0">
                <a:latin typeface="Arial" panose="020B0604020202020204" pitchFamily="34" charset="0"/>
              </a:rPr>
              <a:t> </a:t>
            </a:r>
            <a:r>
              <a:rPr lang="en-US" altLang="zh-CN" dirty="0">
                <a:latin typeface="Arial" panose="020B0604020202020204" pitchFamily="34" charset="0"/>
              </a:rPr>
              <a:t>in</a:t>
            </a:r>
            <a:r>
              <a:rPr lang="zh-CN" altLang="en-US" dirty="0">
                <a:latin typeface="Arial" panose="020B0604020202020204" pitchFamily="34" charset="0"/>
              </a:rPr>
              <a:t> </a:t>
            </a:r>
            <a:r>
              <a:rPr lang="en-US" altLang="zh-CN" dirty="0">
                <a:latin typeface="Arial" panose="020B0604020202020204" pitchFamily="34" charset="0"/>
              </a:rPr>
              <a:t>skip-gram</a:t>
            </a:r>
            <a:r>
              <a:rPr lang="zh-CN" altLang="en-US" dirty="0">
                <a:latin typeface="Arial" panose="020B0604020202020204" pitchFamily="34" charset="0"/>
              </a:rPr>
              <a:t> </a:t>
            </a:r>
            <a:r>
              <a:rPr lang="en-US" altLang="zh-CN" dirty="0">
                <a:latin typeface="Arial" panose="020B0604020202020204" pitchFamily="34" charset="0"/>
              </a:rPr>
              <a:t>model,</a:t>
            </a:r>
            <a:r>
              <a:rPr lang="zh-CN" altLang="en-US" dirty="0">
                <a:latin typeface="Arial" panose="020B0604020202020204" pitchFamily="34" charset="0"/>
              </a:rPr>
              <a:t> </a:t>
            </a:r>
            <a:r>
              <a:rPr lang="en-US" altLang="zh-CN" dirty="0">
                <a:latin typeface="Arial" panose="020B0604020202020204" pitchFamily="34" charset="0"/>
                <a:ea typeface="黑体" panose="02010609060101010101" pitchFamily="49" charset="-122"/>
                <a:cs typeface="黑体" panose="02010609060101010101" pitchFamily="49" charset="-122"/>
              </a:rPr>
              <a:t>words in similar contexts have similar meanings.</a:t>
            </a:r>
            <a:r>
              <a:rPr lang="zh-CN" altLang="en-US" dirty="0">
                <a:latin typeface="Arial" panose="020B0604020202020204" pitchFamily="34" charset="0"/>
                <a:ea typeface="黑体" panose="02010609060101010101" pitchFamily="49" charset="-122"/>
                <a:cs typeface="黑体" panose="02010609060101010101" pitchFamily="49" charset="-122"/>
              </a:rPr>
              <a:t> </a:t>
            </a:r>
            <a:endParaRPr lang="en-US" altLang="zh-CN" dirty="0">
              <a:latin typeface="Arial" panose="020B0604020202020204" pitchFamily="34" charset="0"/>
            </a:endParaRPr>
          </a:p>
          <a:p>
            <a:r>
              <a:rPr lang="en-US" altLang="zh-CN" dirty="0">
                <a:latin typeface="Arial" panose="020B0604020202020204" pitchFamily="34" charset="0"/>
              </a:rPr>
              <a:t>Therefore, migrating the distribution hypothesis in NLP, we have that nodes with similar structural </a:t>
            </a:r>
            <a:r>
              <a:rPr lang="en-US" altLang="zh-CN" dirty="0">
                <a:latin typeface="Arial" panose="020B0604020202020204" pitchFamily="34" charset="0"/>
                <a:ea typeface="黑体" panose="02010609060101010101" pitchFamily="49" charset="-122"/>
                <a:cs typeface="黑体" panose="02010609060101010101" pitchFamily="49" charset="-122"/>
              </a:rPr>
              <a:t>contexts</a:t>
            </a:r>
            <a:r>
              <a:rPr lang="zh-CN" altLang="en-US" dirty="0">
                <a:latin typeface="Arial" panose="020B0604020202020204" pitchFamily="34" charset="0"/>
                <a:ea typeface="黑体" panose="02010609060101010101" pitchFamily="49" charset="-122"/>
                <a:cs typeface="黑体" panose="02010609060101010101" pitchFamily="49" charset="-122"/>
              </a:rPr>
              <a:t> </a:t>
            </a:r>
            <a:r>
              <a:rPr lang="en-US" altLang="zh-CN" dirty="0">
                <a:latin typeface="Arial" panose="020B0604020202020204" pitchFamily="34" charset="0"/>
              </a:rPr>
              <a:t>are similar</a:t>
            </a:r>
            <a:r>
              <a:rPr lang="zh-CN" altLang="en-US" dirty="0">
                <a:latin typeface="Arial" panose="020B0604020202020204" pitchFamily="34" charset="0"/>
              </a:rPr>
              <a:t> </a:t>
            </a:r>
            <a:r>
              <a:rPr lang="en-US" altLang="zh-CN" dirty="0">
                <a:latin typeface="Arial" panose="020B0604020202020204" pitchFamily="34" charset="0"/>
              </a:rPr>
              <a:t>in</a:t>
            </a:r>
            <a:r>
              <a:rPr lang="zh-CN" altLang="en-US" dirty="0">
                <a:latin typeface="Arial" panose="020B0604020202020204" pitchFamily="34" charset="0"/>
              </a:rPr>
              <a:t> </a:t>
            </a:r>
            <a:r>
              <a:rPr lang="en-US" altLang="zh-CN" dirty="0">
                <a:latin typeface="Arial" panose="020B0604020202020204" pitchFamily="34" charset="0"/>
              </a:rPr>
              <a:t>graphs, and their embedding should be closer.</a:t>
            </a:r>
            <a:endParaRPr lang="zh-CN" altLang="en-US" dirty="0">
              <a:latin typeface="Arial" panose="020B0604020202020204" pitchFamily="34" charset="0"/>
            </a:endParaRPr>
          </a:p>
        </p:txBody>
      </p:sp>
      <p:sp>
        <p:nvSpPr>
          <p:cNvPr id="17411" name="幻灯片编号占位符 3">
            <a:extLst>
              <a:ext uri="{FF2B5EF4-FFF2-40B4-BE49-F238E27FC236}">
                <a16:creationId xmlns:a16="http://schemas.microsoft.com/office/drawing/2014/main" id="{C699A09D-1E02-CB43-BB26-B48169E7F2F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C6E76E30-5D13-5448-9EEA-12E409F71BEF}" type="slidenum">
              <a:rPr lang="en-US" altLang="zh-CN" smtClean="0"/>
              <a:pPr/>
              <a:t>15</a:t>
            </a:fld>
            <a:endParaRPr lang="en-US" altLang="zh-CN"/>
          </a:p>
        </p:txBody>
      </p:sp>
    </p:spTree>
    <p:extLst>
      <p:ext uri="{BB962C8B-B14F-4D97-AF65-F5344CB8AC3E}">
        <p14:creationId xmlns:p14="http://schemas.microsoft.com/office/powerpoint/2010/main" val="2113408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u="none" strike="noStrike" kern="1200" dirty="0">
                <a:solidFill>
                  <a:schemeClr val="tx1"/>
                </a:solidFill>
                <a:effectLst/>
                <a:latin typeface="+mn-lt"/>
                <a:ea typeface="+mn-ea"/>
                <a:cs typeface="+mn-cs"/>
              </a:rPr>
              <a:t>There have been tremendous attempts in the literature to investigate embedding learning for complex networks.</a:t>
            </a:r>
            <a:r>
              <a:rPr kumimoji="1" lang="en-US" altLang="zh-CN" sz="1200" b="0" i="0" u="none" strike="noStrike" kern="1200" dirty="0">
                <a:solidFill>
                  <a:schemeClr val="tx1"/>
                </a:solidFill>
                <a:effectLst/>
                <a:latin typeface="+mn-lt"/>
                <a:ea typeface="+mn-ea"/>
                <a:cs typeface="+mn-cs"/>
              </a:rPr>
              <a:t> </a:t>
            </a:r>
            <a:r>
              <a:rPr kumimoji="1" lang="en-US" altLang="zh-CN" sz="1200" dirty="0"/>
              <a:t>Depending on the network topology and attributed property, we categorize six different types of networks</a:t>
            </a:r>
            <a:r>
              <a:rPr kumimoji="1" lang="zh-CN" altLang="en-US" sz="1200" dirty="0"/>
              <a:t>：</a:t>
            </a:r>
            <a:r>
              <a:rPr kumimoji="1" lang="en-US" altLang="zh-CN" sz="1200" dirty="0"/>
              <a:t>HON, AHON, HEN, AHEN, MHEN, AMHEN. As we can seen, among them the AMHEN has been least studied.</a:t>
            </a:r>
          </a:p>
        </p:txBody>
      </p:sp>
      <p:sp>
        <p:nvSpPr>
          <p:cNvPr id="4" name="灯片编号占位符 3"/>
          <p:cNvSpPr>
            <a:spLocks noGrp="1"/>
          </p:cNvSpPr>
          <p:nvPr>
            <p:ph type="sldNum" sz="quarter" idx="5"/>
          </p:nvPr>
        </p:nvSpPr>
        <p:spPr/>
        <p:txBody>
          <a:bodyPr/>
          <a:lstStyle/>
          <a:p>
            <a:fld id="{3F0B0FFA-EB34-EB4B-90B5-9CC48B8FBDE8}" type="slidenum">
              <a:rPr lang="en-US" smtClean="0"/>
              <a:t>17</a:t>
            </a:fld>
            <a:endParaRPr lang="en-US"/>
          </a:p>
        </p:txBody>
      </p:sp>
    </p:spTree>
    <p:extLst>
      <p:ext uri="{BB962C8B-B14F-4D97-AF65-F5344CB8AC3E}">
        <p14:creationId xmlns:p14="http://schemas.microsoft.com/office/powerpoint/2010/main" val="1839506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r>
              <a:rPr lang="en-US" dirty="0"/>
              <a:t>Now, we formalize our problem. Given an attributed multiplex heterogeneous network, the problem is to learn node embeddings for each view. For example, in this e-commerce situation, we need to learn four different embeddings for each node. Node embeddings of click view can do the click prediction. </a:t>
            </a:r>
          </a:p>
        </p:txBody>
      </p:sp>
      <p:sp>
        <p:nvSpPr>
          <p:cNvPr id="4" name="Slide Number Placeholder 3"/>
          <p:cNvSpPr>
            <a:spLocks noGrp="1"/>
          </p:cNvSpPr>
          <p:nvPr>
            <p:ph type="sldNum" sz="quarter" idx="5"/>
          </p:nvPr>
        </p:nvSpPr>
        <p:spPr/>
        <p:txBody>
          <a:bodyPr/>
          <a:lstStyle/>
          <a:p>
            <a:fld id="{3F0B0FFA-EB34-EB4B-90B5-9CC48B8FBDE8}" type="slidenum">
              <a:rPr lang="en-US" smtClean="0"/>
              <a:t>18</a:t>
            </a:fld>
            <a:endParaRPr lang="en-US"/>
          </a:p>
        </p:txBody>
      </p:sp>
    </p:spTree>
    <p:extLst>
      <p:ext uri="{BB962C8B-B14F-4D97-AF65-F5344CB8AC3E}">
        <p14:creationId xmlns:p14="http://schemas.microsoft.com/office/powerpoint/2010/main" val="760541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How does </a:t>
            </a:r>
            <a:r>
              <a:rPr lang="en-US" altLang="zh-CN" dirty="0" err="1"/>
              <a:t>DeepWalk</a:t>
            </a:r>
            <a:r>
              <a:rPr lang="en-US" altLang="zh-CN" dirty="0"/>
              <a:t> solve this problem?</a:t>
            </a:r>
            <a:r>
              <a:rPr kumimoji="1" lang="en-US" altLang="zh-CN" dirty="0"/>
              <a:t> First, we can s</a:t>
            </a:r>
            <a:r>
              <a:rPr lang="en-US" altLang="zh-CN" dirty="0"/>
              <a:t>plit the network into sub-networks. Each sub-network contains the edges with the same edge type. For each sub-network, we can apply </a:t>
            </a:r>
            <a:r>
              <a:rPr lang="en-US" altLang="zh-CN" dirty="0" err="1"/>
              <a:t>DeepWalk</a:t>
            </a:r>
            <a:r>
              <a:rPr lang="en-US" altLang="zh-CN" dirty="0"/>
              <a:t> to obtain node embeddings. However, such method assume each sub-network to be independent and fails to model the multiplex network in a unified way.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3F0B0FFA-EB34-EB4B-90B5-9CC48B8FBDE8}" type="slidenum">
              <a:rPr lang="en-US" smtClean="0"/>
              <a:t>19</a:t>
            </a:fld>
            <a:endParaRPr lang="en-US"/>
          </a:p>
        </p:txBody>
      </p:sp>
    </p:spTree>
    <p:extLst>
      <p:ext uri="{BB962C8B-B14F-4D97-AF65-F5344CB8AC3E}">
        <p14:creationId xmlns:p14="http://schemas.microsoft.com/office/powerpoint/2010/main" val="444169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In GATNE-T, overall embedding of node </a:t>
                </a:r>
                <a14:m>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𝑣</m:t>
                        </m:r>
                      </m:e>
                      <m:sub>
                        <m:r>
                          <a:rPr lang="en-US" altLang="zh-CN" b="0" i="1" smtClean="0">
                            <a:latin typeface="Cambria Math" panose="02040503050406030204" pitchFamily="18" charset="0"/>
                          </a:rPr>
                          <m:t>𝑖</m:t>
                        </m:r>
                      </m:sub>
                    </m:sSub>
                  </m:oMath>
                </a14:m>
                <a:r>
                  <a:rPr lang="en-US" altLang="zh-CN" dirty="0"/>
                  <a:t> for view </a:t>
                </a:r>
                <a14:m>
                  <m:oMath xmlns:m="http://schemas.openxmlformats.org/officeDocument/2006/math">
                    <m:r>
                      <a:rPr lang="en-US" altLang="zh-CN" i="1" dirty="0" smtClean="0">
                        <a:latin typeface="Cambria Math" panose="02040503050406030204" pitchFamily="18" charset="0"/>
                      </a:rPr>
                      <m:t>𝑟</m:t>
                    </m:r>
                  </m:oMath>
                </a14:m>
                <a:r>
                  <a:rPr lang="zh-CN" altLang="en-US" dirty="0"/>
                  <a:t> </a:t>
                </a:r>
                <a:r>
                  <a:rPr lang="en-US" altLang="zh-CN" dirty="0"/>
                  <a:t>is split into two parts: base embedding and edge embedding. Base embedding is shared between different views. Edge embedding on view </a:t>
                </a:r>
                <a14:m>
                  <m:oMath xmlns:m="http://schemas.openxmlformats.org/officeDocument/2006/math">
                    <m:r>
                      <a:rPr lang="en-US" altLang="zh-CN" i="1" dirty="0" smtClean="0">
                        <a:latin typeface="Cambria Math" panose="02040503050406030204" pitchFamily="18" charset="0"/>
                      </a:rPr>
                      <m:t>𝑟</m:t>
                    </m:r>
                  </m:oMath>
                </a14:m>
                <a:r>
                  <a:rPr lang="en-US" altLang="zh-CN" dirty="0"/>
                  <a:t> is aggregated from neighbors’ edge embedding and then integrated by self-attention mechanism.</a:t>
                </a:r>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In GATNE-T, overall embedding of node </a:t>
                </a:r>
                <a:r>
                  <a:rPr lang="en-US" altLang="zh-CN" b="0" i="0">
                    <a:latin typeface="Cambria Math" panose="02040503050406030204" pitchFamily="18" charset="0"/>
                  </a:rPr>
                  <a:t>𝑣_𝑖</a:t>
                </a:r>
                <a:r>
                  <a:rPr lang="en-US" altLang="zh-CN" dirty="0"/>
                  <a:t> for view </a:t>
                </a:r>
                <a:r>
                  <a:rPr lang="en-US" altLang="zh-CN" i="0" dirty="0">
                    <a:latin typeface="Cambria Math" panose="02040503050406030204" pitchFamily="18" charset="0"/>
                  </a:rPr>
                  <a:t>𝑟</a:t>
                </a:r>
                <a:r>
                  <a:rPr lang="zh-CN" altLang="en-US" dirty="0"/>
                  <a:t> </a:t>
                </a:r>
                <a:r>
                  <a:rPr lang="en-US" altLang="zh-CN" dirty="0"/>
                  <a:t>is split into two parts: base embedding and edge embedding. Base embedding is shared between different views. Edge embedding on view </a:t>
                </a:r>
                <a:r>
                  <a:rPr lang="en-US" altLang="zh-CN" i="0" dirty="0">
                    <a:latin typeface="Cambria Math" panose="02040503050406030204" pitchFamily="18" charset="0"/>
                  </a:rPr>
                  <a:t>𝑟</a:t>
                </a:r>
                <a:r>
                  <a:rPr lang="en-US" altLang="zh-CN" dirty="0"/>
                  <a:t> is aggregated from neighbors’ edge embedding and then integrated by self-attention mechanism.</a:t>
                </a:r>
              </a:p>
            </p:txBody>
          </p:sp>
        </mc:Fallback>
      </mc:AlternateContent>
      <p:sp>
        <p:nvSpPr>
          <p:cNvPr id="4" name="Slide Number Placeholder 3"/>
          <p:cNvSpPr>
            <a:spLocks noGrp="1"/>
          </p:cNvSpPr>
          <p:nvPr>
            <p:ph type="sldNum" sz="quarter" idx="5"/>
          </p:nvPr>
        </p:nvSpPr>
        <p:spPr/>
        <p:txBody>
          <a:bodyPr/>
          <a:lstStyle/>
          <a:p>
            <a:fld id="{3F0B0FFA-EB34-EB4B-90B5-9CC48B8FBDE8}" type="slidenum">
              <a:rPr lang="en-US" smtClean="0"/>
              <a:t>20</a:t>
            </a:fld>
            <a:endParaRPr lang="en-US"/>
          </a:p>
        </p:txBody>
      </p:sp>
    </p:spTree>
    <p:extLst>
      <p:ext uri="{BB962C8B-B14F-4D97-AF65-F5344CB8AC3E}">
        <p14:creationId xmlns:p14="http://schemas.microsoft.com/office/powerpoint/2010/main" val="1048785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In order to handle unobserved data, an inductive model, GATNE-I, is proposed. The base embedding and the initial edge embedding are parameterized as the function of node’s attributes. And an extra attribute term is added to the overall embedding of node </a:t>
                </a:r>
                <a14:m>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𝑣</m:t>
                        </m:r>
                      </m:e>
                      <m:sub>
                        <m:r>
                          <a:rPr lang="en-US" altLang="zh-CN" b="0" i="1" smtClean="0">
                            <a:latin typeface="Cambria Math" panose="02040503050406030204" pitchFamily="18" charset="0"/>
                          </a:rPr>
                          <m:t>𝑖</m:t>
                        </m:r>
                      </m:sub>
                    </m:sSub>
                  </m:oMath>
                </a14:m>
                <a:r>
                  <a:rPr lang="en-US" altLang="zh-CN" dirty="0"/>
                  <a:t> for view </a:t>
                </a:r>
                <a14:m>
                  <m:oMath xmlns:m="http://schemas.openxmlformats.org/officeDocument/2006/math">
                    <m:r>
                      <a:rPr lang="en-US" altLang="zh-CN" b="0" i="1" smtClean="0">
                        <a:latin typeface="Cambria Math" panose="02040503050406030204" pitchFamily="18" charset="0"/>
                      </a:rPr>
                      <m:t>𝑟</m:t>
                    </m:r>
                  </m:oMath>
                </a14:m>
                <a:r>
                  <a:rPr lang="en-US" dirty="0"/>
                  <a:t>, where z represents the node type.</a:t>
                </a:r>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In order to handle unobserved data, an inductive model, GATNE-I, is proposed. The base embedding and the initial edge embedding are parameterized as the function of node’s attributes. And an extra attribute term is added to the overall embedding of node </a:t>
                </a:r>
                <a:r>
                  <a:rPr lang="en-US" altLang="zh-CN" b="0" i="0">
                    <a:latin typeface="Cambria Math" panose="02040503050406030204" pitchFamily="18" charset="0"/>
                  </a:rPr>
                  <a:t>𝑣_𝑖</a:t>
                </a:r>
                <a:r>
                  <a:rPr lang="en-US" altLang="zh-CN" dirty="0"/>
                  <a:t> for view </a:t>
                </a:r>
                <a:r>
                  <a:rPr lang="en-US" altLang="zh-CN" b="0" i="0">
                    <a:latin typeface="Cambria Math" panose="02040503050406030204" pitchFamily="18" charset="0"/>
                  </a:rPr>
                  <a:t>𝑟</a:t>
                </a:r>
                <a:r>
                  <a:rPr lang="en-US" dirty="0"/>
                  <a:t>, where z represents the node type.</a:t>
                </a:r>
              </a:p>
            </p:txBody>
          </p:sp>
        </mc:Fallback>
      </mc:AlternateContent>
      <p:sp>
        <p:nvSpPr>
          <p:cNvPr id="4" name="Slide Number Placeholder 3"/>
          <p:cNvSpPr>
            <a:spLocks noGrp="1"/>
          </p:cNvSpPr>
          <p:nvPr>
            <p:ph type="sldNum" sz="quarter" idx="5"/>
          </p:nvPr>
        </p:nvSpPr>
        <p:spPr/>
        <p:txBody>
          <a:bodyPr/>
          <a:lstStyle/>
          <a:p>
            <a:fld id="{3F0B0FFA-EB34-EB4B-90B5-9CC48B8FBDE8}" type="slidenum">
              <a:rPr lang="en-US" smtClean="0"/>
              <a:t>21</a:t>
            </a:fld>
            <a:endParaRPr lang="en-US"/>
          </a:p>
        </p:txBody>
      </p:sp>
    </p:spTree>
    <p:extLst>
      <p:ext uri="{BB962C8B-B14F-4D97-AF65-F5344CB8AC3E}">
        <p14:creationId xmlns:p14="http://schemas.microsoft.com/office/powerpoint/2010/main" val="39666891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This is the overview of our models. The left part of the figure is to generate overall node embeddings. The base embedding is the common part of the node embeddings for different views. The edge embedding, or view-specific embedding of each node for each view is aggregated from neighbors and other views. The right part of the figure is </a:t>
            </a:r>
            <a:r>
              <a:rPr kumimoji="1" lang="en-US" altLang="zh-CN"/>
              <a:t>heterogeneous skip-gram. </a:t>
            </a:r>
            <a:endParaRPr kumimoji="1" lang="zh-CN" altLang="en-US" dirty="0"/>
          </a:p>
        </p:txBody>
      </p:sp>
      <p:sp>
        <p:nvSpPr>
          <p:cNvPr id="4" name="灯片编号占位符 3"/>
          <p:cNvSpPr>
            <a:spLocks noGrp="1"/>
          </p:cNvSpPr>
          <p:nvPr>
            <p:ph type="sldNum" sz="quarter" idx="5"/>
          </p:nvPr>
        </p:nvSpPr>
        <p:spPr/>
        <p:txBody>
          <a:bodyPr/>
          <a:lstStyle/>
          <a:p>
            <a:fld id="{3F0B0FFA-EB34-EB4B-90B5-9CC48B8FBDE8}" type="slidenum">
              <a:rPr lang="en-US" smtClean="0"/>
              <a:t>22</a:t>
            </a:fld>
            <a:endParaRPr lang="en-US"/>
          </a:p>
        </p:txBody>
      </p:sp>
    </p:spTree>
    <p:extLst>
      <p:ext uri="{BB962C8B-B14F-4D97-AF65-F5344CB8AC3E}">
        <p14:creationId xmlns:p14="http://schemas.microsoft.com/office/powerpoint/2010/main" val="28103799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Let me clarify our setting of link prediction task. We use a</a:t>
            </a:r>
            <a:r>
              <a:rPr lang="en-US" altLang="zh-CN" dirty="0"/>
              <a:t> validation/test set that contains 5%/10% randomly selected edges respectively and equal number of randomly selected non-edges. We use the validation set for early stopping and the test set only to report the performance. Some commonly used evaluation criteria, i.e., ROC-AUC, PR-AUC, and F1 score, are reported in our experiment. </a:t>
            </a:r>
          </a:p>
          <a:p>
            <a:endParaRPr kumimoji="1" lang="zh-CN" altLang="en-US" dirty="0"/>
          </a:p>
        </p:txBody>
      </p:sp>
      <p:sp>
        <p:nvSpPr>
          <p:cNvPr id="4" name="灯片编号占位符 3"/>
          <p:cNvSpPr>
            <a:spLocks noGrp="1"/>
          </p:cNvSpPr>
          <p:nvPr>
            <p:ph type="sldNum" sz="quarter" idx="5"/>
          </p:nvPr>
        </p:nvSpPr>
        <p:spPr/>
        <p:txBody>
          <a:bodyPr/>
          <a:lstStyle/>
          <a:p>
            <a:fld id="{3F0B0FFA-EB34-EB4B-90B5-9CC48B8FBDE8}" type="slidenum">
              <a:rPr lang="en-US" smtClean="0"/>
              <a:t>23</a:t>
            </a:fld>
            <a:endParaRPr lang="en-US"/>
          </a:p>
        </p:txBody>
      </p:sp>
    </p:spTree>
    <p:extLst>
      <p:ext uri="{BB962C8B-B14F-4D97-AF65-F5344CB8AC3E}">
        <p14:creationId xmlns:p14="http://schemas.microsoft.com/office/powerpoint/2010/main" val="2429426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Our experiments include two parts. One is conducted on a single Linux server and the other is on Alibaba’s distributed cloud platform. In the first part of the experiments, we use four sampled datasets, including Amazon, YouTube, Twitter, and Alibaba-S. The statistics of the datasets are listed in the table. </a:t>
            </a:r>
            <a:endParaRPr kumimoji="1" lang="zh-CN" altLang="en-US" dirty="0"/>
          </a:p>
        </p:txBody>
      </p:sp>
      <p:sp>
        <p:nvSpPr>
          <p:cNvPr id="4" name="灯片编号占位符 3"/>
          <p:cNvSpPr>
            <a:spLocks noGrp="1"/>
          </p:cNvSpPr>
          <p:nvPr>
            <p:ph type="sldNum" sz="quarter" idx="5"/>
          </p:nvPr>
        </p:nvSpPr>
        <p:spPr/>
        <p:txBody>
          <a:bodyPr/>
          <a:lstStyle/>
          <a:p>
            <a:fld id="{3F0B0FFA-EB34-EB4B-90B5-9CC48B8FBDE8}" type="slidenum">
              <a:rPr lang="en-US" smtClean="0"/>
              <a:t>24</a:t>
            </a:fld>
            <a:endParaRPr lang="en-US"/>
          </a:p>
        </p:txBody>
      </p:sp>
    </p:spTree>
    <p:extLst>
      <p:ext uri="{BB962C8B-B14F-4D97-AF65-F5344CB8AC3E}">
        <p14:creationId xmlns:p14="http://schemas.microsoft.com/office/powerpoint/2010/main" val="39388169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Imagine a scenari</a:t>
            </a:r>
            <a:r>
              <a:rPr lang="en-US" altLang="zh-CN" sz="1200" b="0" i="0" u="none" strike="noStrike" kern="1200" dirty="0">
                <a:solidFill>
                  <a:schemeClr val="tx1"/>
                </a:solidFill>
                <a:effectLst/>
                <a:latin typeface="+mn-lt"/>
                <a:ea typeface="+mn-ea"/>
                <a:cs typeface="+mn-cs"/>
              </a:rPr>
              <a:t>o</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where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you</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have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err="1">
                <a:solidFill>
                  <a:schemeClr val="tx1"/>
                </a:solidFill>
                <a:effectLst/>
                <a:latin typeface="+mn-lt"/>
                <a:ea typeface="+mn-ea"/>
                <a:cs typeface="+mn-cs"/>
              </a:rPr>
              <a:t>wikipedia</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to</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look</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up</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for</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any</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entity,</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and</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how</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can</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you</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answer</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such</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question?(click)</a:t>
            </a:r>
          </a:p>
          <a:p>
            <a:r>
              <a:rPr lang="en-US" altLang="zh-CN" sz="1200" b="0" i="0" u="none" strike="noStrike" kern="1200" baseline="0" dirty="0">
                <a:solidFill>
                  <a:schemeClr val="tx1"/>
                </a:solidFill>
                <a:effectLst/>
                <a:latin typeface="+mn-lt"/>
                <a:ea typeface="+mn-ea"/>
                <a:cs typeface="+mn-cs"/>
              </a:rPr>
              <a:t>Question</a:t>
            </a:r>
            <a:r>
              <a:rPr lang="mr-IN" altLang="zh-CN" sz="1200" b="0" i="0" u="none" strike="noStrike" kern="1200" baseline="0" dirty="0">
                <a:solidFill>
                  <a:schemeClr val="tx1"/>
                </a:solidFill>
                <a:effectLst/>
                <a:latin typeface="+mn-lt"/>
                <a:ea typeface="+mn-ea"/>
                <a:cs typeface="+mn-cs"/>
              </a:rPr>
              <a:t>…</a:t>
            </a:r>
            <a:endParaRPr lang="en-US" altLang="zh-CN" sz="1200" b="0" i="0" u="none" strike="noStrike" kern="1200" baseline="0" dirty="0">
              <a:solidFill>
                <a:schemeClr val="tx1"/>
              </a:solidFill>
              <a:effectLst/>
              <a:latin typeface="+mn-lt"/>
              <a:ea typeface="+mn-ea"/>
              <a:cs typeface="+mn-cs"/>
            </a:endParaRPr>
          </a:p>
          <a:p>
            <a:r>
              <a:rPr lang="en-US" altLang="zh-CN" sz="1200" b="0" i="0" u="none" strike="noStrike" kern="1200" baseline="0" dirty="0">
                <a:solidFill>
                  <a:schemeClr val="tx1"/>
                </a:solidFill>
                <a:effectLst/>
                <a:latin typeface="+mn-lt"/>
                <a:ea typeface="+mn-ea"/>
                <a:cs typeface="+mn-cs"/>
              </a:rPr>
              <a:t>We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will</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first</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search</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quality</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café</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and</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err="1">
                <a:solidFill>
                  <a:schemeClr val="tx1"/>
                </a:solidFill>
                <a:effectLst/>
                <a:latin typeface="+mn-lt"/>
                <a:ea typeface="+mn-ea"/>
                <a:cs typeface="+mn-cs"/>
              </a:rPr>
              <a:t>los</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err="1">
                <a:solidFill>
                  <a:schemeClr val="tx1"/>
                </a:solidFill>
                <a:effectLst/>
                <a:latin typeface="+mn-lt"/>
                <a:ea typeface="+mn-ea"/>
                <a:cs typeface="+mn-cs"/>
              </a:rPr>
              <a:t>angeles</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which</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seems</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useful</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for</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answering</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the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question.</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Okay</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there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are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two</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quality</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café</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but</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we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find</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CLUES</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in</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the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middle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paragraph.</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There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are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two</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films</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featured</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here.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And</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then</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we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read</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the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paragraph</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in</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wiki</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about</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the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two</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films</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and</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find</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out</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there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directors.</a:t>
            </a:r>
            <a:r>
              <a:rPr lang="zh-CN" altLang="en-US" sz="1200" b="0" i="0" u="none" strike="noStrike" kern="1200" baseline="0" dirty="0">
                <a:solidFill>
                  <a:schemeClr val="tx1"/>
                </a:solidFill>
                <a:effectLst/>
                <a:latin typeface="+mn-lt"/>
                <a:ea typeface="+mn-ea"/>
                <a:cs typeface="+mn-cs"/>
              </a:rPr>
              <a:t> </a:t>
            </a:r>
            <a:endParaRPr lang="en-US" altLang="zh-CN" sz="1200" b="0" i="0" u="none" strike="noStrike" kern="1200" baseline="0" dirty="0">
              <a:solidFill>
                <a:schemeClr val="tx1"/>
              </a:solidFill>
              <a:effectLst/>
              <a:latin typeface="+mn-lt"/>
              <a:ea typeface="+mn-ea"/>
              <a:cs typeface="+mn-cs"/>
            </a:endParaRPr>
          </a:p>
          <a:p>
            <a:r>
              <a:rPr lang="en-US" altLang="zh-CN" sz="1200" b="0" i="0" u="none" strike="noStrike" kern="1200" baseline="0" dirty="0">
                <a:solidFill>
                  <a:schemeClr val="tx1"/>
                </a:solidFill>
                <a:effectLst/>
                <a:latin typeface="+mn-lt"/>
                <a:ea typeface="+mn-ea"/>
                <a:cs typeface="+mn-cs"/>
              </a:rPr>
              <a:t>Now,</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we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construct</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graph</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step</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by</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step,</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which</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includes</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all</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possible answers</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and</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err="1">
                <a:solidFill>
                  <a:schemeClr val="tx1"/>
                </a:solidFill>
                <a:effectLst/>
                <a:latin typeface="+mn-lt"/>
                <a:ea typeface="+mn-ea"/>
                <a:cs typeface="+mn-cs"/>
              </a:rPr>
              <a:t>userful</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information.</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And</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our</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brain</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will</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analyze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the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whole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information</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and</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chooses</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out</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the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final</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answer.</a:t>
            </a:r>
          </a:p>
          <a:p>
            <a:r>
              <a:rPr lang="en-US" altLang="zh-CN" sz="1200" b="0" i="0" u="none" strike="noStrike" kern="1200" baseline="0" dirty="0">
                <a:solidFill>
                  <a:schemeClr val="tx1"/>
                </a:solidFill>
                <a:effectLst/>
                <a:latin typeface="+mn-lt"/>
                <a:ea typeface="+mn-ea"/>
                <a:cs typeface="+mn-cs"/>
              </a:rPr>
              <a:t>We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name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this</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graph</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“cognitive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graph”.</a:t>
            </a:r>
          </a:p>
          <a:p>
            <a:r>
              <a:rPr lang="en-US" altLang="zh-CN" sz="1200" b="0" i="0" u="none" strike="noStrike" kern="1200" baseline="0" dirty="0">
                <a:solidFill>
                  <a:schemeClr val="tx1"/>
                </a:solidFill>
                <a:effectLst/>
                <a:latin typeface="+mn-lt"/>
                <a:ea typeface="+mn-ea"/>
                <a:cs typeface="+mn-cs"/>
              </a:rPr>
              <a:t>//</a:t>
            </a:r>
          </a:p>
          <a:p>
            <a:r>
              <a:rPr lang="en-US" altLang="zh-CN" sz="1200" b="0" i="0" u="none" strike="noStrike" kern="1200" baseline="0" dirty="0">
                <a:solidFill>
                  <a:schemeClr val="tx1"/>
                </a:solidFill>
                <a:effectLst/>
                <a:latin typeface="+mn-lt"/>
                <a:ea typeface="+mn-ea"/>
                <a:cs typeface="+mn-cs"/>
              </a:rPr>
              <a:t>We get the final answer, and review</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the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whole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process,</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two non-trivial things were done by our brain. First, we identified useful entities from text such as “Old School” “Gone in 60 Seconds” “Todd Phillips”</a:t>
            </a:r>
            <a:r>
              <a:rPr lang="mr-IN" altLang="zh-CN" sz="1200" b="0" i="0" u="none" strike="noStrike" kern="1200" baseline="0" dirty="0">
                <a:solidFill>
                  <a:schemeClr val="tx1"/>
                </a:solidFill>
                <a:effectLst/>
                <a:latin typeface="+mn-lt"/>
                <a:ea typeface="+mn-ea"/>
                <a:cs typeface="+mn-cs"/>
              </a:rPr>
              <a:t>…</a:t>
            </a:r>
            <a:r>
              <a:rPr lang="en-US" altLang="zh-CN" sz="1200" b="0" i="0" u="none" strike="noStrike" kern="1200" baseline="0" dirty="0">
                <a:solidFill>
                  <a:schemeClr val="tx1"/>
                </a:solidFill>
                <a:effectLst/>
                <a:latin typeface="+mn-lt"/>
                <a:ea typeface="+mn-ea"/>
                <a:cs typeface="+mn-cs"/>
              </a:rPr>
              <a:t>This process is intuitively and simple. Then, we should reason out the final answer Todd Philips from other distractors for example Dominic </a:t>
            </a:r>
            <a:r>
              <a:rPr lang="en-US" altLang="zh-CN" sz="1200" b="0" i="0" u="none" strike="noStrike" kern="1200" baseline="0" dirty="0" err="1">
                <a:solidFill>
                  <a:schemeClr val="tx1"/>
                </a:solidFill>
                <a:effectLst/>
                <a:latin typeface="+mn-lt"/>
                <a:ea typeface="+mn-ea"/>
                <a:cs typeface="+mn-cs"/>
              </a:rPr>
              <a:t>Sena</a:t>
            </a:r>
            <a:r>
              <a:rPr lang="en-US" altLang="zh-CN" sz="1200" b="0" i="0" u="none" strike="noStrike" kern="1200" baseline="0" dirty="0">
                <a:solidFill>
                  <a:schemeClr val="tx1"/>
                </a:solidFill>
                <a:effectLst/>
                <a:latin typeface="+mn-lt"/>
                <a:ea typeface="+mn-ea"/>
                <a:cs typeface="+mn-cs"/>
              </a:rPr>
              <a:t>. This problem is much harder.</a:t>
            </a:r>
            <a:endParaRPr lang="en-US" sz="1200" b="0" i="0" u="none" strike="noStrike"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182FBE5-B887-9843-96E2-F1D77D898911}" type="slidenum">
              <a:rPr kumimoji="1" lang="zh-CN" altLang="en-US" smtClean="0"/>
              <a:t>28</a:t>
            </a:fld>
            <a:endParaRPr kumimoji="1" lang="zh-CN" altLang="en-US"/>
          </a:p>
        </p:txBody>
      </p:sp>
    </p:spTree>
    <p:extLst>
      <p:ext uri="{BB962C8B-B14F-4D97-AF65-F5344CB8AC3E}">
        <p14:creationId xmlns:p14="http://schemas.microsoft.com/office/powerpoint/2010/main" val="11913664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D0EB22F-76D4-DA4E-B375-AE891F67E33C}" type="slidenum">
              <a:rPr lang="en-US" altLang="zh-CN" smtClean="0"/>
              <a:pPr>
                <a:defRPr/>
              </a:pPr>
              <a:t>29</a:t>
            </a:fld>
            <a:endParaRPr lang="en-US" altLang="zh-CN"/>
          </a:p>
        </p:txBody>
      </p:sp>
    </p:spTree>
    <p:extLst>
      <p:ext uri="{BB962C8B-B14F-4D97-AF65-F5344CB8AC3E}">
        <p14:creationId xmlns:p14="http://schemas.microsoft.com/office/powerpoint/2010/main" val="25108480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effectLst/>
                <a:latin typeface="+mn-lt"/>
                <a:ea typeface="+mn-ea"/>
                <a:cs typeface="+mn-cs"/>
              </a:rPr>
              <a:t>Dual process theory in cognition science says:</a:t>
            </a:r>
          </a:p>
          <a:p>
            <a:endParaRPr lang="en-US" sz="1200" b="0" i="0" u="none" strike="noStrike"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182FBE5-B887-9843-96E2-F1D77D898911}" type="slidenum">
              <a:rPr kumimoji="1" lang="zh-CN" altLang="en-US" smtClean="0"/>
              <a:t>30</a:t>
            </a:fld>
            <a:endParaRPr kumimoji="1" lang="zh-CN" altLang="en-US"/>
          </a:p>
        </p:txBody>
      </p:sp>
    </p:spTree>
    <p:extLst>
      <p:ext uri="{BB962C8B-B14F-4D97-AF65-F5344CB8AC3E}">
        <p14:creationId xmlns:p14="http://schemas.microsoft.com/office/powerpoint/2010/main" val="30605919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Two</a:t>
            </a:r>
            <a:r>
              <a:rPr lang="zh-CN" altLang="en-US" baseline="0" dirty="0"/>
              <a:t> </a:t>
            </a:r>
            <a:r>
              <a:rPr lang="en-US" altLang="zh-CN" baseline="0" dirty="0"/>
              <a:t>things</a:t>
            </a:r>
            <a:r>
              <a:rPr lang="zh-CN" altLang="en-US" baseline="0" dirty="0"/>
              <a:t> </a:t>
            </a:r>
            <a:r>
              <a:rPr lang="en-US" altLang="zh-CN" baseline="0" dirty="0"/>
              <a:t>to</a:t>
            </a:r>
            <a:r>
              <a:rPr lang="zh-CN" altLang="en-US" baseline="0" dirty="0"/>
              <a:t> </a:t>
            </a:r>
            <a:r>
              <a:rPr lang="en-US" altLang="zh-CN" baseline="0" dirty="0"/>
              <a:t>note:</a:t>
            </a:r>
          </a:p>
          <a:p>
            <a:r>
              <a:rPr lang="en-US" altLang="zh-CN" baseline="0" dirty="0"/>
              <a:t>Yang-IR:</a:t>
            </a:r>
            <a:r>
              <a:rPr lang="zh-CN" altLang="en-US" baseline="0" dirty="0"/>
              <a:t> </a:t>
            </a:r>
            <a:r>
              <a:rPr lang="en-US" altLang="zh-CN" baseline="0" dirty="0"/>
              <a:t>improved</a:t>
            </a:r>
            <a:r>
              <a:rPr lang="zh-CN" altLang="en-US" baseline="0" dirty="0"/>
              <a:t> </a:t>
            </a:r>
            <a:r>
              <a:rPr lang="en-US" altLang="zh-CN" baseline="0" dirty="0"/>
              <a:t>retrieval.</a:t>
            </a:r>
            <a:r>
              <a:rPr lang="zh-CN" altLang="en-US" baseline="0" dirty="0"/>
              <a:t> </a:t>
            </a:r>
            <a:r>
              <a:rPr lang="en-US" altLang="zh-CN" baseline="0" dirty="0"/>
              <a:t>We</a:t>
            </a:r>
            <a:r>
              <a:rPr lang="zh-CN" altLang="en-US" baseline="0" dirty="0"/>
              <a:t> </a:t>
            </a:r>
            <a:r>
              <a:rPr lang="en-US" altLang="zh-CN" baseline="0" dirty="0"/>
              <a:t>improve</a:t>
            </a:r>
            <a:r>
              <a:rPr lang="zh-CN" altLang="en-US" baseline="0" dirty="0"/>
              <a:t> </a:t>
            </a:r>
            <a:r>
              <a:rPr lang="en-US" altLang="zh-CN" baseline="0" dirty="0"/>
              <a:t>the</a:t>
            </a:r>
            <a:r>
              <a:rPr lang="zh-CN" altLang="en-US" baseline="0" dirty="0"/>
              <a:t> </a:t>
            </a:r>
            <a:r>
              <a:rPr lang="en-US" altLang="zh-CN" baseline="0" dirty="0"/>
              <a:t>retrieval</a:t>
            </a:r>
            <a:r>
              <a:rPr lang="zh-CN" altLang="en-US" baseline="0" dirty="0"/>
              <a:t> </a:t>
            </a:r>
            <a:r>
              <a:rPr lang="en-US" altLang="zh-CN" baseline="0" dirty="0"/>
              <a:t>process</a:t>
            </a:r>
            <a:r>
              <a:rPr lang="zh-CN" altLang="en-US" baseline="0" dirty="0"/>
              <a:t> </a:t>
            </a:r>
            <a:r>
              <a:rPr lang="en-US" altLang="zh-CN" baseline="0" dirty="0"/>
              <a:t>of</a:t>
            </a:r>
            <a:r>
              <a:rPr lang="zh-CN" altLang="en-US" baseline="0" dirty="0"/>
              <a:t> </a:t>
            </a:r>
            <a:r>
              <a:rPr lang="en-US" altLang="zh-CN" baseline="0" dirty="0"/>
              <a:t>Yang</a:t>
            </a:r>
            <a:r>
              <a:rPr lang="zh-CN" altLang="en-US" baseline="0" dirty="0"/>
              <a:t> </a:t>
            </a:r>
            <a:r>
              <a:rPr lang="en-US" altLang="zh-CN" baseline="0" dirty="0"/>
              <a:t>et</a:t>
            </a:r>
            <a:r>
              <a:rPr lang="zh-CN" altLang="en-US" baseline="0" dirty="0"/>
              <a:t> </a:t>
            </a:r>
            <a:r>
              <a:rPr lang="en-US" altLang="zh-CN" baseline="0" dirty="0"/>
              <a:t>al.</a:t>
            </a:r>
            <a:r>
              <a:rPr lang="zh-CN" altLang="en-US" baseline="0" dirty="0"/>
              <a:t> </a:t>
            </a:r>
            <a:r>
              <a:rPr lang="en-US" altLang="zh-CN" baseline="0" dirty="0"/>
              <a:t>for</a:t>
            </a:r>
            <a:r>
              <a:rPr lang="zh-CN" altLang="en-US" baseline="0" dirty="0"/>
              <a:t> </a:t>
            </a:r>
            <a:r>
              <a:rPr lang="en-US" altLang="zh-CN" baseline="0" dirty="0"/>
              <a:t>better</a:t>
            </a:r>
            <a:r>
              <a:rPr lang="zh-CN" altLang="en-US" baseline="0" dirty="0"/>
              <a:t> </a:t>
            </a:r>
            <a:r>
              <a:rPr lang="en-US" altLang="zh-CN" baseline="0" dirty="0"/>
              <a:t>comparison.</a:t>
            </a:r>
            <a:r>
              <a:rPr lang="zh-CN" altLang="en-US" baseline="0" dirty="0"/>
              <a:t> </a:t>
            </a:r>
            <a:endParaRPr lang="en-US" altLang="zh-CN"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CogQA-onlyQ</a:t>
            </a:r>
            <a:r>
              <a:rPr lang="en-US" sz="1200" kern="1200" dirty="0">
                <a:solidFill>
                  <a:schemeClr val="tx1"/>
                </a:solidFill>
                <a:effectLst/>
                <a:latin typeface="+mn-lt"/>
                <a:ea typeface="+mn-ea"/>
                <a:cs typeface="+mn-cs"/>
              </a:rPr>
              <a:t> is designed that it only starts with the entities that appear in the question.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Free of elaborate retrieval methods, this setting can be regarded as a natural thinking pattern of human being, in which only explicit and reliable relations are needed in reasoning. </a:t>
            </a:r>
            <a:r>
              <a:rPr lang="en-US" sz="1200" kern="1200" dirty="0" err="1">
                <a:solidFill>
                  <a:schemeClr val="tx1"/>
                </a:solidFill>
                <a:effectLst/>
                <a:latin typeface="+mn-lt"/>
                <a:ea typeface="+mn-ea"/>
                <a:cs typeface="+mn-cs"/>
              </a:rPr>
              <a:t>CogQA-onlyQ</a:t>
            </a:r>
            <a:r>
              <a:rPr lang="en-US" sz="1200" kern="1200" dirty="0">
                <a:solidFill>
                  <a:schemeClr val="tx1"/>
                </a:solidFill>
                <a:effectLst/>
                <a:latin typeface="+mn-lt"/>
                <a:ea typeface="+mn-ea"/>
                <a:cs typeface="+mn-cs"/>
              </a:rPr>
              <a:t> still outperforms all the baselines </a:t>
            </a:r>
            <a:endParaRPr lang="en-US" dirty="0"/>
          </a:p>
          <a:p>
            <a:endParaRPr lang="en-US" dirty="0"/>
          </a:p>
        </p:txBody>
      </p:sp>
      <p:sp>
        <p:nvSpPr>
          <p:cNvPr id="4" name="Slide Number Placeholder 3"/>
          <p:cNvSpPr>
            <a:spLocks noGrp="1"/>
          </p:cNvSpPr>
          <p:nvPr>
            <p:ph type="sldNum" sz="quarter" idx="10"/>
          </p:nvPr>
        </p:nvSpPr>
        <p:spPr/>
        <p:txBody>
          <a:bodyPr/>
          <a:lstStyle/>
          <a:p>
            <a:fld id="{C182FBE5-B887-9843-96E2-F1D77D898911}" type="slidenum">
              <a:rPr kumimoji="1" lang="zh-CN" altLang="en-US" smtClean="0"/>
              <a:t>33</a:t>
            </a:fld>
            <a:endParaRPr kumimoji="1" lang="zh-CN" altLang="en-US"/>
          </a:p>
        </p:txBody>
      </p:sp>
    </p:spTree>
    <p:extLst>
      <p:ext uri="{BB962C8B-B14F-4D97-AF65-F5344CB8AC3E}">
        <p14:creationId xmlns:p14="http://schemas.microsoft.com/office/powerpoint/2010/main" val="24643067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err="1"/>
              <a:t>CogQA</a:t>
            </a:r>
            <a:r>
              <a:rPr lang="zh-CN" altLang="en-US" dirty="0"/>
              <a:t> </a:t>
            </a:r>
            <a:r>
              <a:rPr lang="en-US" altLang="zh-CN" dirty="0"/>
              <a:t>Performs</a:t>
            </a:r>
            <a:r>
              <a:rPr lang="zh-CN" altLang="en-US" dirty="0"/>
              <a:t> </a:t>
            </a:r>
            <a:r>
              <a:rPr lang="en-US" altLang="zh-CN" dirty="0"/>
              <a:t>much</a:t>
            </a:r>
            <a:r>
              <a:rPr lang="zh-CN" altLang="en-US" dirty="0"/>
              <a:t> </a:t>
            </a:r>
            <a:r>
              <a:rPr lang="en-US" altLang="zh-CN" dirty="0"/>
              <a:t>better</a:t>
            </a:r>
            <a:r>
              <a:rPr lang="zh-CN" altLang="en-US" dirty="0"/>
              <a:t> </a:t>
            </a:r>
            <a:r>
              <a:rPr lang="en-US" altLang="zh-CN" dirty="0"/>
              <a:t>on</a:t>
            </a:r>
            <a:r>
              <a:rPr lang="zh-CN" altLang="en-US" dirty="0"/>
              <a:t> </a:t>
            </a:r>
            <a:r>
              <a:rPr lang="en-US" altLang="zh-CN" dirty="0"/>
              <a:t>question</a:t>
            </a:r>
            <a:r>
              <a:rPr lang="zh-CN" altLang="en-US" dirty="0"/>
              <a:t> </a:t>
            </a:r>
            <a:r>
              <a:rPr lang="en-US" altLang="zh-CN" dirty="0"/>
              <a:t>with</a:t>
            </a:r>
            <a:r>
              <a:rPr lang="zh-CN" altLang="en-US" dirty="0"/>
              <a:t> </a:t>
            </a:r>
            <a:r>
              <a:rPr lang="en-US" altLang="zh-CN" dirty="0"/>
              <a:t>more</a:t>
            </a:r>
            <a:r>
              <a:rPr lang="zh-CN" altLang="en-US" dirty="0"/>
              <a:t> </a:t>
            </a:r>
            <a:r>
              <a:rPr lang="en-US" altLang="zh-CN" dirty="0"/>
              <a:t>hops</a:t>
            </a:r>
            <a:endParaRPr lang="en-US" dirty="0"/>
          </a:p>
          <a:p>
            <a:endParaRPr lang="en-US" dirty="0"/>
          </a:p>
        </p:txBody>
      </p:sp>
      <p:sp>
        <p:nvSpPr>
          <p:cNvPr id="4" name="Slide Number Placeholder 3"/>
          <p:cNvSpPr>
            <a:spLocks noGrp="1"/>
          </p:cNvSpPr>
          <p:nvPr>
            <p:ph type="sldNum" sz="quarter" idx="10"/>
          </p:nvPr>
        </p:nvSpPr>
        <p:spPr/>
        <p:txBody>
          <a:bodyPr/>
          <a:lstStyle/>
          <a:p>
            <a:fld id="{C182FBE5-B887-9843-96E2-F1D77D898911}" type="slidenum">
              <a:rPr kumimoji="1" lang="zh-CN" altLang="en-US" smtClean="0"/>
              <a:t>34</a:t>
            </a:fld>
            <a:endParaRPr kumimoji="1" lang="zh-CN" altLang="en-US"/>
          </a:p>
        </p:txBody>
      </p:sp>
    </p:spTree>
    <p:extLst>
      <p:ext uri="{BB962C8B-B14F-4D97-AF65-F5344CB8AC3E}">
        <p14:creationId xmlns:p14="http://schemas.microsoft.com/office/powerpoint/2010/main" val="28158322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e show how the cognitive graph clearly explains complex reasoning processes in our experiments.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cognitive graph highlights the heart of the question in case (1) – i.e., to choose between the number of members in two houses. </a:t>
            </a:r>
            <a:r>
              <a:rPr lang="en-US" sz="1200" kern="1200" dirty="0" err="1">
                <a:solidFill>
                  <a:schemeClr val="tx1"/>
                </a:solidFill>
                <a:effectLst/>
                <a:latin typeface="+mn-lt"/>
                <a:ea typeface="+mn-ea"/>
                <a:cs typeface="+mn-cs"/>
              </a:rPr>
              <a:t>CogQA</a:t>
            </a:r>
            <a:r>
              <a:rPr lang="en-US" sz="1200" kern="1200" dirty="0">
                <a:solidFill>
                  <a:schemeClr val="tx1"/>
                </a:solidFill>
                <a:effectLst/>
                <a:latin typeface="+mn-lt"/>
                <a:ea typeface="+mn-ea"/>
                <a:cs typeface="+mn-cs"/>
              </a:rPr>
              <a:t> makes the right choice based on semantic similarity between “Senate” and “upper house”.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Case (2) illustrates that the robustness of</a:t>
            </a:r>
            <a:r>
              <a:rPr lang="zh-CN" alt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answer</a:t>
            </a:r>
            <a:r>
              <a:rPr lang="en-US" altLang="zh-CN" sz="1200" kern="1200" dirty="0">
                <a:solidFill>
                  <a:schemeClr val="tx1"/>
                </a:solidFill>
                <a:effectLst/>
                <a:latin typeface="+mn-lt"/>
                <a:ea typeface="+mn-ea"/>
                <a:cs typeface="+mn-cs"/>
              </a:rPr>
              <a:t>ing</a:t>
            </a:r>
            <a:r>
              <a:rPr lang="en-US" sz="1200" kern="1200" dirty="0">
                <a:solidFill>
                  <a:schemeClr val="tx1"/>
                </a:solidFill>
                <a:effectLst/>
                <a:latin typeface="+mn-lt"/>
                <a:ea typeface="+mn-ea"/>
                <a:cs typeface="+mn-cs"/>
              </a:rPr>
              <a:t> can be boosted by exploring parallel reasoning paths.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In</a:t>
            </a:r>
            <a:r>
              <a:rPr lang="zh-CN" alt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Case (3) our model finally gets the answer “</a:t>
            </a:r>
            <a:r>
              <a:rPr lang="en-US" sz="1200" kern="1200" dirty="0" err="1">
                <a:solidFill>
                  <a:schemeClr val="tx1"/>
                </a:solidFill>
                <a:effectLst/>
                <a:latin typeface="+mn-lt"/>
                <a:ea typeface="+mn-ea"/>
                <a:cs typeface="+mn-cs"/>
              </a:rPr>
              <a:t>Marijus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Adomaitis</a:t>
            </a:r>
            <a:r>
              <a:rPr lang="en-US" sz="1200" kern="1200" dirty="0">
                <a:solidFill>
                  <a:schemeClr val="tx1"/>
                </a:solidFill>
                <a:effectLst/>
                <a:latin typeface="+mn-lt"/>
                <a:ea typeface="+mn-ea"/>
                <a:cs typeface="+mn-cs"/>
              </a:rPr>
              <a:t>” while the annotated ground truth is “Ten Walls”. However, when backtracking the reasoning process in cognitive graph, we find that the model has already reached “Ten Walls” and answers with his real name, which is acceptable and even more accurate. </a:t>
            </a:r>
            <a:r>
              <a:rPr lang="en-US" altLang="zh-CN" sz="1200" kern="1200" dirty="0">
                <a:solidFill>
                  <a:schemeClr val="tx1"/>
                </a:solidFill>
                <a:effectLst/>
                <a:latin typeface="+mn-lt"/>
                <a:ea typeface="+mn-ea"/>
                <a:cs typeface="+mn-cs"/>
              </a:rPr>
              <a:t>This</a:t>
            </a:r>
            <a:r>
              <a:rPr lang="zh-CN" altLang="en-US" sz="1200" kern="1200" baseline="0" dirty="0">
                <a:solidFill>
                  <a:schemeClr val="tx1"/>
                </a:solidFill>
                <a:effectLst/>
                <a:latin typeface="+mn-lt"/>
                <a:ea typeface="+mn-ea"/>
                <a:cs typeface="+mn-cs"/>
              </a:rPr>
              <a:t> </a:t>
            </a:r>
            <a:r>
              <a:rPr lang="en-US" altLang="zh-CN" sz="1200" kern="1200" baseline="0" dirty="0">
                <a:solidFill>
                  <a:schemeClr val="tx1"/>
                </a:solidFill>
                <a:effectLst/>
                <a:latin typeface="+mn-lt"/>
                <a:ea typeface="+mn-ea"/>
                <a:cs typeface="+mn-cs"/>
              </a:rPr>
              <a:t>is</a:t>
            </a:r>
            <a:r>
              <a:rPr lang="zh-CN" altLang="en-US" sz="1200" kern="1200" baseline="0" dirty="0">
                <a:solidFill>
                  <a:schemeClr val="tx1"/>
                </a:solidFill>
                <a:effectLst/>
                <a:latin typeface="+mn-lt"/>
                <a:ea typeface="+mn-ea"/>
                <a:cs typeface="+mn-cs"/>
              </a:rPr>
              <a:t> </a:t>
            </a:r>
            <a:r>
              <a:rPr lang="en-US" altLang="zh-CN" sz="1200" kern="1200" baseline="0" dirty="0">
                <a:solidFill>
                  <a:schemeClr val="tx1"/>
                </a:solidFill>
                <a:effectLst/>
                <a:latin typeface="+mn-lt"/>
                <a:ea typeface="+mn-ea"/>
                <a:cs typeface="+mn-cs"/>
              </a:rPr>
              <a:t>why</a:t>
            </a:r>
            <a:r>
              <a:rPr lang="zh-CN" altLang="en-US" sz="1200" kern="1200" baseline="0" dirty="0">
                <a:solidFill>
                  <a:schemeClr val="tx1"/>
                </a:solidFill>
                <a:effectLst/>
                <a:latin typeface="+mn-lt"/>
                <a:ea typeface="+mn-ea"/>
                <a:cs typeface="+mn-cs"/>
              </a:rPr>
              <a:t> </a:t>
            </a:r>
            <a:r>
              <a:rPr lang="en-US" altLang="zh-CN" sz="1200" kern="1200" baseline="0" dirty="0">
                <a:solidFill>
                  <a:schemeClr val="tx1"/>
                </a:solidFill>
                <a:effectLst/>
                <a:latin typeface="+mn-lt"/>
                <a:ea typeface="+mn-ea"/>
                <a:cs typeface="+mn-cs"/>
              </a:rPr>
              <a:t>we</a:t>
            </a:r>
            <a:r>
              <a:rPr lang="zh-CN" altLang="en-US" sz="1200" kern="1200" baseline="0" dirty="0">
                <a:solidFill>
                  <a:schemeClr val="tx1"/>
                </a:solidFill>
                <a:effectLst/>
                <a:latin typeface="+mn-lt"/>
                <a:ea typeface="+mn-ea"/>
                <a:cs typeface="+mn-cs"/>
              </a:rPr>
              <a:t> </a:t>
            </a:r>
            <a:r>
              <a:rPr lang="en-US" altLang="zh-CN" sz="1200" kern="1200" baseline="0" dirty="0">
                <a:solidFill>
                  <a:schemeClr val="tx1"/>
                </a:solidFill>
                <a:effectLst/>
                <a:latin typeface="+mn-lt"/>
                <a:ea typeface="+mn-ea"/>
                <a:cs typeface="+mn-cs"/>
              </a:rPr>
              <a:t>need</a:t>
            </a:r>
            <a:r>
              <a:rPr lang="zh-CN" altLang="en-US" sz="1200" kern="1200" baseline="0" dirty="0">
                <a:solidFill>
                  <a:schemeClr val="tx1"/>
                </a:solidFill>
                <a:effectLst/>
                <a:latin typeface="+mn-lt"/>
                <a:ea typeface="+mn-ea"/>
                <a:cs typeface="+mn-cs"/>
              </a:rPr>
              <a:t> </a:t>
            </a:r>
            <a:r>
              <a:rPr lang="en-US" altLang="zh-CN" sz="1200" kern="1200" baseline="0" dirty="0" err="1">
                <a:solidFill>
                  <a:schemeClr val="tx1"/>
                </a:solidFill>
                <a:effectLst/>
                <a:latin typeface="+mn-lt"/>
                <a:ea typeface="+mn-ea"/>
                <a:cs typeface="+mn-cs"/>
              </a:rPr>
              <a:t>explainability</a:t>
            </a:r>
            <a:r>
              <a:rPr lang="en-US" altLang="zh-CN" sz="1200" kern="1200" baseline="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C182FBE5-B887-9843-96E2-F1D77D898911}" type="slidenum">
              <a:rPr kumimoji="1" lang="zh-CN" altLang="en-US" smtClean="0"/>
              <a:t>35</a:t>
            </a:fld>
            <a:endParaRPr kumimoji="1" lang="zh-CN" altLang="en-US"/>
          </a:p>
        </p:txBody>
      </p:sp>
    </p:spTree>
    <p:extLst>
      <p:ext uri="{BB962C8B-B14F-4D97-AF65-F5344CB8AC3E}">
        <p14:creationId xmlns:p14="http://schemas.microsoft.com/office/powerpoint/2010/main" val="8898264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3: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In online stores, how do people do this? Typically, people will communicate less often. </a:t>
            </a:r>
            <a:endParaRPr b="0"/>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They read textual descriptions by themselves, and maybe also have a look at the images.</a:t>
            </a:r>
            <a:endParaRPr b="0"/>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And online salesmen mainly provide assistance, instead of introducing product information and promoting sales.</a:t>
            </a:r>
            <a:endParaRPr b="0"/>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Calibri"/>
              <a:buNone/>
            </a:pPr>
            <a:r>
              <a:rPr lang="en-US"/>
              <a:t>不同的在线上购物中，用户对某个商品的了解是通过点击商品之后，阅读商品的描述文本以及看商品图实现的。这些商品描述主要是卖家预先写好的，相比线下的销售员，有很大的局限</a:t>
            </a:r>
            <a:endParaRPr/>
          </a:p>
        </p:txBody>
      </p:sp>
      <p:sp>
        <p:nvSpPr>
          <p:cNvPr id="97" name="Google Shape;9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extLst>
      <p:ext uri="{BB962C8B-B14F-4D97-AF65-F5344CB8AC3E}">
        <p14:creationId xmlns:p14="http://schemas.microsoft.com/office/powerpoint/2010/main" val="17318132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4: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Suppose we have two users</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Calibri"/>
              <a:buNone/>
            </a:pPr>
            <a:endParaRPr/>
          </a:p>
          <a:p>
            <a:pPr marL="0" lvl="0" indent="0" algn="l" rtl="0">
              <a:spcBef>
                <a:spcPts val="0"/>
              </a:spcBef>
              <a:spcAft>
                <a:spcPts val="0"/>
              </a:spcAft>
              <a:buClr>
                <a:schemeClr val="dk1"/>
              </a:buClr>
              <a:buSzPts val="1100"/>
              <a:buFont typeface="Calibri"/>
              <a:buNone/>
            </a:pPr>
            <a:r>
              <a:rPr lang="en-US"/>
              <a:t>举个例子，假设我们有两个不同的用户点击了同一个商品。</a:t>
            </a:r>
            <a:endParaRPr/>
          </a:p>
          <a:p>
            <a:pPr marL="0" lvl="0" indent="0" algn="l" rtl="0">
              <a:spcBef>
                <a:spcPts val="0"/>
              </a:spcBef>
              <a:spcAft>
                <a:spcPts val="0"/>
              </a:spcAft>
              <a:buClr>
                <a:schemeClr val="dk1"/>
              </a:buClr>
              <a:buSzPts val="1100"/>
              <a:buFont typeface="Calibri"/>
              <a:buNone/>
            </a:pPr>
            <a:r>
              <a:rPr lang="en-US"/>
              <a:t>第一位用户是个家庭主妇，且更注重实用性；第二位用户更加年轻，并且更加注重外观。</a:t>
            </a:r>
            <a:endParaRPr/>
          </a:p>
          <a:p>
            <a:pPr marL="0" lvl="0" indent="0" algn="l" rtl="0">
              <a:spcBef>
                <a:spcPts val="0"/>
              </a:spcBef>
              <a:spcAft>
                <a:spcPts val="0"/>
              </a:spcAft>
              <a:buClr>
                <a:schemeClr val="dk1"/>
              </a:buClr>
              <a:buSzPts val="1100"/>
              <a:buFont typeface="Calibri"/>
              <a:buNone/>
            </a:pPr>
            <a:endParaRPr/>
          </a:p>
          <a:p>
            <a:pPr marL="0" marR="0" lvl="0" indent="0" algn="l" rtl="0">
              <a:lnSpc>
                <a:spcPct val="100000"/>
              </a:lnSpc>
              <a:spcBef>
                <a:spcPts val="0"/>
              </a:spcBef>
              <a:spcAft>
                <a:spcPts val="0"/>
              </a:spcAft>
              <a:buClr>
                <a:schemeClr val="dk1"/>
              </a:buClr>
              <a:buSzPts val="1100"/>
              <a:buFont typeface="Calibri"/>
              <a:buNone/>
            </a:pPr>
            <a:r>
              <a:rPr lang="en-US"/>
              <a:t>我们发现不同的人对这些特点有不同的偏好，但我们总是对用户呈现固定的描述。</a:t>
            </a:r>
            <a:endParaRPr/>
          </a:p>
        </p:txBody>
      </p:sp>
      <p:sp>
        <p:nvSpPr>
          <p:cNvPr id="112" name="Google Shape;11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extLst>
      <p:ext uri="{BB962C8B-B14F-4D97-AF65-F5344CB8AC3E}">
        <p14:creationId xmlns:p14="http://schemas.microsoft.com/office/powerpoint/2010/main" val="2930411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5: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Calibri"/>
              <a:buNone/>
            </a:pPr>
            <a:r>
              <a:rPr lang="en-US"/>
              <a:t>于是我们认为应该给用户提供个性化的商品描述。</a:t>
            </a:r>
            <a:endParaRPr/>
          </a:p>
        </p:txBody>
      </p:sp>
      <p:sp>
        <p:nvSpPr>
          <p:cNvPr id="121" name="Google Shape;121;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41</a:t>
            </a:fld>
            <a:endParaRPr/>
          </a:p>
        </p:txBody>
      </p:sp>
    </p:spTree>
    <p:extLst>
      <p:ext uri="{BB962C8B-B14F-4D97-AF65-F5344CB8AC3E}">
        <p14:creationId xmlns:p14="http://schemas.microsoft.com/office/powerpoint/2010/main" val="27316687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4: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Overall, o</a:t>
            </a:r>
            <a:r>
              <a:rPr lang="en-US" sz="1200" b="0" i="0" u="none" strike="noStrike">
                <a:solidFill>
                  <a:schemeClr val="dk1"/>
                </a:solidFill>
                <a:latin typeface="Calibri"/>
                <a:ea typeface="Calibri"/>
                <a:cs typeface="Calibri"/>
                <a:sym typeface="Calibri"/>
              </a:rPr>
              <a:t>ur model is based on a seq2seq framework. It auto-regressively predicts the next token, based on these inputs.</a:t>
            </a:r>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To achieve personalization, we take the desired control information as input and build a conditional seq2seq framework.</a:t>
            </a:r>
            <a:endParaRPr b="0"/>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To make the descriptions informative and diverse, we incorporate knowl</a:t>
            </a:r>
            <a:r>
              <a:rPr lang="en-US"/>
              <a:t>edge from </a:t>
            </a:r>
            <a:r>
              <a:rPr lang="en-US" sz="1200" b="0" i="0" u="none" strike="noStrike">
                <a:solidFill>
                  <a:schemeClr val="dk1"/>
                </a:solidFill>
                <a:latin typeface="Calibri"/>
                <a:ea typeface="Calibri"/>
                <a:cs typeface="Calibri"/>
                <a:sym typeface="Calibri"/>
              </a:rPr>
              <a:t>external knowledge bases.</a:t>
            </a: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KOBE generate a product description, given 1) the product title, 2) the desired product aspect and user category and 3) the relevant knowledge retrieved from an existing knowledge base.</a:t>
            </a:r>
            <a:endParaRPr b="0"/>
          </a:p>
        </p:txBody>
      </p:sp>
      <p:sp>
        <p:nvSpPr>
          <p:cNvPr id="196" name="Google Shape;196;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42</a:t>
            </a:fld>
            <a:endParaRPr/>
          </a:p>
        </p:txBody>
      </p:sp>
    </p:spTree>
    <p:extLst>
      <p:ext uri="{BB962C8B-B14F-4D97-AF65-F5344CB8AC3E}">
        <p14:creationId xmlns:p14="http://schemas.microsoft.com/office/powerpoint/2010/main" val="23506725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7: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Now let’s have a look at some generated results.</a:t>
            </a:r>
            <a:endParaRPr b="0"/>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This product is a Chinese-style lamp. For this product, we vary the control information. </a:t>
            </a:r>
            <a:endParaRPr b="0"/>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On the left, we let the model to focus on the appearance of the product.</a:t>
            </a:r>
            <a:endParaRPr b="0"/>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On the right, the function.</a:t>
            </a:r>
            <a:endParaRPr b="0"/>
          </a:p>
          <a:p>
            <a:pPr marL="0" lvl="0" indent="0" algn="l" rtl="0">
              <a:spcBef>
                <a:spcPts val="0"/>
              </a:spcBef>
              <a:spcAft>
                <a:spcPts val="0"/>
              </a:spcAft>
              <a:buNone/>
            </a:pPr>
            <a:endParaRPr b="0"/>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This is another example. It’s similar to the previous one but now we vary the user category attribute. This product is a Euro-style wooden desk.</a:t>
            </a:r>
            <a:endParaRPr b="0"/>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On the left, we presume the user to be a housewife, while on the right, a geek.</a:t>
            </a:r>
            <a:endParaRPr b="0"/>
          </a:p>
        </p:txBody>
      </p:sp>
      <p:sp>
        <p:nvSpPr>
          <p:cNvPr id="220" name="Google Shape;220;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43</a:t>
            </a:fld>
            <a:endParaRPr/>
          </a:p>
        </p:txBody>
      </p:sp>
    </p:spTree>
    <p:extLst>
      <p:ext uri="{BB962C8B-B14F-4D97-AF65-F5344CB8AC3E}">
        <p14:creationId xmlns:p14="http://schemas.microsoft.com/office/powerpoint/2010/main" val="2667500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6: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 name="Google Shape;209;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First, does KOBE improve generation quality?</a:t>
            </a:r>
            <a:endParaRPr b="0"/>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BLEU measures the overlap between the generated and the ground truth and is widely adopted for Seq2seq tasks such as machine translation.</a:t>
            </a:r>
            <a:endParaRPr b="0"/>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We can see kobe improves the generation quality.</a:t>
            </a:r>
            <a:endParaRPr b="0"/>
          </a:p>
          <a:p>
            <a:pPr marL="0" lvl="0" indent="0" algn="l" rtl="0">
              <a:spcBef>
                <a:spcPts val="0"/>
              </a:spcBef>
              <a:spcAft>
                <a:spcPts val="0"/>
              </a:spcAft>
              <a:buNone/>
            </a:pPr>
            <a:br>
              <a:rPr lang="en-US"/>
            </a:br>
            <a:r>
              <a:rPr lang="en-US" sz="1200" b="0" i="0" u="none" strike="noStrike">
                <a:solidFill>
                  <a:schemeClr val="dk1"/>
                </a:solidFill>
                <a:latin typeface="Calibri"/>
                <a:ea typeface="Calibri"/>
                <a:cs typeface="Calibri"/>
                <a:sym typeface="Calibri"/>
              </a:rPr>
              <a:t>Second, does KOBE improve generation diversity?</a:t>
            </a:r>
            <a:endParaRPr b="0"/>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 diversity score computed as the number of distinct ngrams generated on the test set. </a:t>
            </a:r>
            <a:endParaRPr b="0"/>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The results show that both personalization and knowledge improve the diversity, which means more contents are generated.</a:t>
            </a:r>
            <a:endParaRPr b="0"/>
          </a:p>
          <a:p>
            <a:pPr marL="0" lvl="0" indent="0" algn="l" rtl="0">
              <a:spcBef>
                <a:spcPts val="0"/>
              </a:spcBef>
              <a:spcAft>
                <a:spcPts val="0"/>
              </a:spcAft>
              <a:buNone/>
            </a:pPr>
            <a:br>
              <a:rPr lang="en-US"/>
            </a:br>
            <a:r>
              <a:rPr lang="en-US" sz="1200" b="0" i="0" u="none" strike="noStrike">
                <a:solidFill>
                  <a:schemeClr val="dk1"/>
                </a:solidFill>
                <a:latin typeface="Calibri"/>
                <a:ea typeface="Calibri"/>
                <a:cs typeface="Calibri"/>
                <a:sym typeface="Calibri"/>
              </a:rPr>
              <a:t>Third, does KOBE achieve better personalization?</a:t>
            </a:r>
            <a:endParaRPr b="0"/>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In other words, how well do we control the style of the product descriptions?</a:t>
            </a:r>
            <a:endParaRPr b="0"/>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If the style information can be recovered from the generated text, we consider it successful.</a:t>
            </a:r>
            <a:endParaRPr b="0"/>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So we train a classifier to predict attributes from ground truth descriptions and use it to predict the attributes of generated descriptions. If the more predictions match the input attributes, the score is higher.</a:t>
            </a:r>
            <a:endParaRPr b="0"/>
          </a:p>
          <a:p>
            <a:pPr marL="0" lvl="0" indent="0" algn="l" rtl="0">
              <a:spcBef>
                <a:spcPts val="0"/>
              </a:spcBef>
              <a:spcAft>
                <a:spcPts val="0"/>
              </a:spcAft>
              <a:buNone/>
            </a:pPr>
            <a:br>
              <a:rPr lang="en-US"/>
            </a:br>
            <a:r>
              <a:rPr lang="en-US" sz="1200" b="0" i="0" u="none" strike="noStrike">
                <a:solidFill>
                  <a:schemeClr val="dk1"/>
                </a:solidFill>
                <a:latin typeface="Calibri"/>
                <a:ea typeface="Calibri"/>
                <a:cs typeface="Calibri"/>
                <a:sym typeface="Calibri"/>
              </a:rPr>
              <a:t>The human evaluation also shows KOBE is better than the baseline.</a:t>
            </a:r>
            <a:endParaRPr b="0"/>
          </a:p>
          <a:p>
            <a:pPr marL="0" lvl="0" indent="0" algn="l" rtl="0">
              <a:spcBef>
                <a:spcPts val="0"/>
              </a:spcBef>
              <a:spcAft>
                <a:spcPts val="0"/>
              </a:spcAft>
              <a:buNone/>
            </a:pPr>
            <a:br>
              <a:rPr lang="en-US"/>
            </a:br>
            <a:endParaRPr sz="1200"/>
          </a:p>
        </p:txBody>
      </p:sp>
      <p:sp>
        <p:nvSpPr>
          <p:cNvPr id="210" name="Google Shape;210;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44</a:t>
            </a:fld>
            <a:endParaRPr/>
          </a:p>
        </p:txBody>
      </p:sp>
    </p:spTree>
    <p:extLst>
      <p:ext uri="{BB962C8B-B14F-4D97-AF65-F5344CB8AC3E}">
        <p14:creationId xmlns:p14="http://schemas.microsoft.com/office/powerpoint/2010/main" val="28206470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幻灯片图像占位符 1">
            <a:extLst>
              <a:ext uri="{FF2B5EF4-FFF2-40B4-BE49-F238E27FC236}">
                <a16:creationId xmlns:a16="http://schemas.microsoft.com/office/drawing/2014/main" id="{97486036-8144-C84B-AC23-47313846DF89}"/>
              </a:ext>
            </a:extLst>
          </p:cNvPr>
          <p:cNvSpPr>
            <a:spLocks noGrp="1" noRot="1" noChangeAspect="1" noTextEdit="1"/>
          </p:cNvSpPr>
          <p:nvPr>
            <p:ph type="sldImg"/>
          </p:nvPr>
        </p:nvSpPr>
        <p:spPr>
          <a:ln/>
        </p:spPr>
      </p:sp>
      <p:sp>
        <p:nvSpPr>
          <p:cNvPr id="58370" name="备注占位符 2">
            <a:extLst>
              <a:ext uri="{FF2B5EF4-FFF2-40B4-BE49-F238E27FC236}">
                <a16:creationId xmlns:a16="http://schemas.microsoft.com/office/drawing/2014/main" id="{8FCD95D8-BB36-934F-89BB-5223928148D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a:r>
              <a:rPr lang="en-US" altLang="zh-CN" sz="2400">
                <a:latin typeface="Arial" panose="020B0604020202020204" pitchFamily="34" charset="0"/>
              </a:rPr>
              <a:t>CogDL is a graph representation learning toolkit that allows researchers and developers to train baseline or custom models for node classification, link prediction and other tasks on graphs. It provides implementations of several models, including: non-GNN Baselines like Deepwalk, LINE, NetMF, GNN Baselines like GCN, GAT, Graphsage. </a:t>
            </a:r>
          </a:p>
          <a:p>
            <a:endParaRPr lang="zh-CN" altLang="en-US">
              <a:latin typeface="Arial" panose="020B0604020202020204" pitchFamily="34" charset="0"/>
            </a:endParaRPr>
          </a:p>
        </p:txBody>
      </p:sp>
      <p:sp>
        <p:nvSpPr>
          <p:cNvPr id="58371" name="幻灯片编号占位符 3">
            <a:extLst>
              <a:ext uri="{FF2B5EF4-FFF2-40B4-BE49-F238E27FC236}">
                <a16:creationId xmlns:a16="http://schemas.microsoft.com/office/drawing/2014/main" id="{344893E2-A92D-9042-B189-90BA240DB88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1E0F675B-91C0-3444-AE02-63EE86462600}" type="slidenum">
              <a:rPr lang="en-US" altLang="zh-CN" smtClean="0"/>
              <a:pPr/>
              <a:t>46</a:t>
            </a:fld>
            <a:endParaRPr lang="en-US" altLang="zh-CN"/>
          </a:p>
        </p:txBody>
      </p:sp>
    </p:spTree>
    <p:extLst>
      <p:ext uri="{BB962C8B-B14F-4D97-AF65-F5344CB8AC3E}">
        <p14:creationId xmlns:p14="http://schemas.microsoft.com/office/powerpoint/2010/main" val="13715407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幻灯片图像占位符 1">
            <a:extLst>
              <a:ext uri="{FF2B5EF4-FFF2-40B4-BE49-F238E27FC236}">
                <a16:creationId xmlns:a16="http://schemas.microsoft.com/office/drawing/2014/main" id="{963E3606-FC91-444A-B72C-16DBD80E1D5A}"/>
              </a:ext>
            </a:extLst>
          </p:cNvPr>
          <p:cNvSpPr>
            <a:spLocks noGrp="1" noRot="1" noChangeAspect="1" noTextEdit="1"/>
          </p:cNvSpPr>
          <p:nvPr>
            <p:ph type="sldImg"/>
          </p:nvPr>
        </p:nvSpPr>
        <p:spPr>
          <a:ln/>
        </p:spPr>
      </p:sp>
      <p:sp>
        <p:nvSpPr>
          <p:cNvPr id="60418" name="备注占位符 2">
            <a:extLst>
              <a:ext uri="{FF2B5EF4-FFF2-40B4-BE49-F238E27FC236}">
                <a16:creationId xmlns:a16="http://schemas.microsoft.com/office/drawing/2014/main" id="{5ED7502A-A0CD-F541-8CBC-8BA936BC0E5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a:latin typeface="Arial" panose="020B0604020202020204" pitchFamily="34" charset="0"/>
              </a:rPr>
              <a:t>CogDL support these features:</a:t>
            </a:r>
            <a:r>
              <a:rPr lang="zh-CN" altLang="en-US">
                <a:latin typeface="Arial" panose="020B0604020202020204" pitchFamily="34" charset="0"/>
              </a:rPr>
              <a:t> </a:t>
            </a:r>
            <a:r>
              <a:rPr lang="en-US" altLang="zh-CN" b="1">
                <a:latin typeface="Arial" panose="020B0604020202020204" pitchFamily="34" charset="0"/>
              </a:rPr>
              <a:t>Sparsification,</a:t>
            </a:r>
            <a:r>
              <a:rPr lang="zh-CN" altLang="en-US" b="1">
                <a:latin typeface="Arial" panose="020B0604020202020204" pitchFamily="34" charset="0"/>
              </a:rPr>
              <a:t> </a:t>
            </a:r>
            <a:r>
              <a:rPr lang="en-US" altLang="zh-CN" b="1">
                <a:latin typeface="Arial" panose="020B0604020202020204" pitchFamily="34" charset="0"/>
              </a:rPr>
              <a:t>Arbitrary,</a:t>
            </a:r>
            <a:r>
              <a:rPr lang="zh-CN" altLang="en-US" b="1">
                <a:latin typeface="Arial" panose="020B0604020202020204" pitchFamily="34" charset="0"/>
              </a:rPr>
              <a:t> </a:t>
            </a:r>
            <a:r>
              <a:rPr lang="en-US" altLang="zh-CN" b="1">
                <a:latin typeface="Arial" panose="020B0604020202020204" pitchFamily="34" charset="0"/>
              </a:rPr>
              <a:t>Distributed,</a:t>
            </a:r>
            <a:r>
              <a:rPr lang="zh-CN" altLang="en-US" b="1">
                <a:latin typeface="Arial" panose="020B0604020202020204" pitchFamily="34" charset="0"/>
              </a:rPr>
              <a:t> </a:t>
            </a:r>
            <a:r>
              <a:rPr lang="en-US" altLang="zh-CN" b="1">
                <a:latin typeface="Arial" panose="020B0604020202020204" pitchFamily="34" charset="0"/>
              </a:rPr>
              <a:t>Extensible.</a:t>
            </a:r>
            <a:endParaRPr lang="zh-CN" altLang="en-US">
              <a:latin typeface="Arial" panose="020B0604020202020204" pitchFamily="34" charset="0"/>
            </a:endParaRPr>
          </a:p>
        </p:txBody>
      </p:sp>
      <p:sp>
        <p:nvSpPr>
          <p:cNvPr id="60419" name="幻灯片编号占位符 3">
            <a:extLst>
              <a:ext uri="{FF2B5EF4-FFF2-40B4-BE49-F238E27FC236}">
                <a16:creationId xmlns:a16="http://schemas.microsoft.com/office/drawing/2014/main" id="{D0E0958C-EC20-934A-8475-B5A3E7DAA7F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4845E42F-44EC-8047-9988-C096CE7231E8}" type="slidenum">
              <a:rPr lang="en-US" altLang="zh-CN" smtClean="0"/>
              <a:pPr/>
              <a:t>47</a:t>
            </a:fld>
            <a:endParaRPr lang="en-US" altLang="zh-CN"/>
          </a:p>
        </p:txBody>
      </p:sp>
    </p:spTree>
    <p:extLst>
      <p:ext uri="{BB962C8B-B14F-4D97-AF65-F5344CB8AC3E}">
        <p14:creationId xmlns:p14="http://schemas.microsoft.com/office/powerpoint/2010/main" val="6595496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a:extLst>
              <a:ext uri="{FF2B5EF4-FFF2-40B4-BE49-F238E27FC236}">
                <a16:creationId xmlns:a16="http://schemas.microsoft.com/office/drawing/2014/main" id="{0C9BA3C7-2F63-F04F-9484-5BFB586D70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93F12CB9-E618-7E4F-A47B-622FB3310F8A}" type="slidenum">
              <a:rPr lang="en-US" altLang="zh-CN" smtClean="0"/>
              <a:pPr/>
              <a:t>48</a:t>
            </a:fld>
            <a:endParaRPr lang="en-US" altLang="zh-CN"/>
          </a:p>
        </p:txBody>
      </p:sp>
      <p:sp>
        <p:nvSpPr>
          <p:cNvPr id="64514" name="Rectangle 2">
            <a:extLst>
              <a:ext uri="{FF2B5EF4-FFF2-40B4-BE49-F238E27FC236}">
                <a16:creationId xmlns:a16="http://schemas.microsoft.com/office/drawing/2014/main" id="{5D551137-983A-604D-9A17-27871BDC61D2}"/>
              </a:ext>
            </a:extLst>
          </p:cNvPr>
          <p:cNvSpPr>
            <a:spLocks noGrp="1" noRot="1" noChangeAspect="1" noChangeArrowheads="1" noTextEdit="1"/>
          </p:cNvSpPr>
          <p:nvPr>
            <p:ph type="sldImg"/>
          </p:nvPr>
        </p:nvSpPr>
        <p:spPr>
          <a:ln/>
        </p:spPr>
      </p:sp>
      <p:sp>
        <p:nvSpPr>
          <p:cNvPr id="64515" name="Rectangle 3">
            <a:extLst>
              <a:ext uri="{FF2B5EF4-FFF2-40B4-BE49-F238E27FC236}">
                <a16:creationId xmlns:a16="http://schemas.microsoft.com/office/drawing/2014/main" id="{C2347026-7A71-A342-9456-64235296FD5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r>
              <a:rPr lang="en-US" altLang="zh-CN">
                <a:latin typeface="Arial" panose="020B0604020202020204" pitchFamily="34" charset="0"/>
              </a:rPr>
              <a:t>CogDL provides several downstream tasks including node classification (with or without node attributes), link prediction (with or without attributes, heterogeneous or not). These leaderboards maintain state-of-the-art results and benchmarks on these tasks.</a:t>
            </a:r>
          </a:p>
          <a:p>
            <a:pPr lvl="1" eaLnBrk="1" hangingPunct="1"/>
            <a:r>
              <a:rPr lang="en-US" altLang="zh-CN" sz="2400">
                <a:solidFill>
                  <a:srgbClr val="212121"/>
                </a:solidFill>
                <a:latin typeface="Lato"/>
              </a:rPr>
              <a:t>The</a:t>
            </a:r>
            <a:r>
              <a:rPr lang="zh-CN" altLang="en-US" sz="2400">
                <a:solidFill>
                  <a:srgbClr val="212121"/>
                </a:solidFill>
                <a:latin typeface="Lato"/>
              </a:rPr>
              <a:t> </a:t>
            </a:r>
            <a:r>
              <a:rPr lang="en-US" altLang="zh-CN" sz="2400">
                <a:solidFill>
                  <a:srgbClr val="212121"/>
                </a:solidFill>
                <a:latin typeface="Lato"/>
              </a:rPr>
              <a:t>following</a:t>
            </a:r>
            <a:r>
              <a:rPr lang="zh-CN" altLang="en-US" sz="2400">
                <a:solidFill>
                  <a:srgbClr val="212121"/>
                </a:solidFill>
                <a:latin typeface="Lato"/>
              </a:rPr>
              <a:t> </a:t>
            </a:r>
            <a:r>
              <a:rPr lang="en-US" altLang="zh-CN" sz="2400">
                <a:solidFill>
                  <a:srgbClr val="212121"/>
                </a:solidFill>
                <a:latin typeface="Lato"/>
              </a:rPr>
              <a:t>leaderboard</a:t>
            </a:r>
            <a:r>
              <a:rPr lang="zh-CN" altLang="en-US" sz="2400">
                <a:solidFill>
                  <a:srgbClr val="212121"/>
                </a:solidFill>
                <a:latin typeface="Lato"/>
              </a:rPr>
              <a:t> </a:t>
            </a:r>
            <a:r>
              <a:rPr lang="en-US" altLang="zh-CN" sz="2400">
                <a:solidFill>
                  <a:srgbClr val="212121"/>
                </a:solidFill>
                <a:latin typeface="Lato"/>
              </a:rPr>
              <a:t>is</a:t>
            </a:r>
            <a:r>
              <a:rPr lang="zh-CN" altLang="en-US" sz="2400">
                <a:solidFill>
                  <a:srgbClr val="212121"/>
                </a:solidFill>
                <a:latin typeface="Lato"/>
              </a:rPr>
              <a:t> </a:t>
            </a:r>
            <a:r>
              <a:rPr lang="en-US" altLang="zh-CN" sz="2400">
                <a:solidFill>
                  <a:srgbClr val="212121"/>
                </a:solidFill>
                <a:latin typeface="Lato"/>
              </a:rPr>
              <a:t>built from unsupervised learning</a:t>
            </a:r>
            <a:r>
              <a:rPr lang="zh-CN" altLang="en-US" sz="2400">
                <a:solidFill>
                  <a:srgbClr val="212121"/>
                </a:solidFill>
                <a:latin typeface="Lato"/>
              </a:rPr>
              <a:t> </a:t>
            </a:r>
            <a:r>
              <a:rPr lang="en-US" altLang="zh-CN" sz="2400">
                <a:solidFill>
                  <a:srgbClr val="212121"/>
                </a:solidFill>
                <a:latin typeface="Lato"/>
              </a:rPr>
              <a:t>with</a:t>
            </a:r>
            <a:r>
              <a:rPr lang="zh-CN" altLang="en-US" sz="2400">
                <a:solidFill>
                  <a:srgbClr val="212121"/>
                </a:solidFill>
                <a:latin typeface="Lato"/>
              </a:rPr>
              <a:t> </a:t>
            </a:r>
            <a:r>
              <a:rPr lang="en-US" altLang="zh-CN" sz="2400">
                <a:solidFill>
                  <a:srgbClr val="212121"/>
                </a:solidFill>
                <a:latin typeface="Lato"/>
              </a:rPr>
              <a:t>multi-label node classification setting. </a:t>
            </a:r>
          </a:p>
          <a:p>
            <a:pPr lvl="1" eaLnBrk="1" hangingPunct="1"/>
            <a:r>
              <a:rPr kumimoji="0" lang="en-US" altLang="zh-CN" sz="2400">
                <a:solidFill>
                  <a:srgbClr val="212121"/>
                </a:solidFill>
                <a:latin typeface="Lato"/>
              </a:rPr>
              <a:t>We run all algorithms on several real-world datasets and report the sorted experimental results.</a:t>
            </a:r>
            <a:endParaRPr lang="en-US" altLang="zh-CN" sz="2400">
              <a:solidFill>
                <a:srgbClr val="212121"/>
              </a:solidFill>
              <a:latin typeface="Lato"/>
            </a:endParaRPr>
          </a:p>
          <a:p>
            <a:pPr lvl="1" eaLnBrk="1" hangingPunct="1"/>
            <a:r>
              <a:rPr lang="en-US" altLang="zh-CN" sz="2400">
                <a:solidFill>
                  <a:srgbClr val="212121"/>
                </a:solidFill>
                <a:latin typeface="Lato"/>
              </a:rPr>
              <a:t>ProNE</a:t>
            </a:r>
            <a:r>
              <a:rPr lang="zh-CN" altLang="en-US" sz="2400">
                <a:solidFill>
                  <a:srgbClr val="212121"/>
                </a:solidFill>
                <a:latin typeface="Lato"/>
              </a:rPr>
              <a:t> </a:t>
            </a:r>
            <a:r>
              <a:rPr lang="en-US" altLang="zh-CN" sz="2400">
                <a:solidFill>
                  <a:srgbClr val="212121"/>
                </a:solidFill>
                <a:latin typeface="Lato"/>
              </a:rPr>
              <a:t>performs</a:t>
            </a:r>
            <a:r>
              <a:rPr lang="zh-CN" altLang="en-US" sz="2400">
                <a:solidFill>
                  <a:srgbClr val="212121"/>
                </a:solidFill>
                <a:latin typeface="Lato"/>
              </a:rPr>
              <a:t> </a:t>
            </a:r>
            <a:r>
              <a:rPr lang="en-US" altLang="zh-CN" sz="2400">
                <a:solidFill>
                  <a:srgbClr val="212121"/>
                </a:solidFill>
                <a:latin typeface="Lato"/>
              </a:rPr>
              <a:t>best</a:t>
            </a:r>
            <a:r>
              <a:rPr lang="zh-CN" altLang="en-US" sz="2400">
                <a:solidFill>
                  <a:srgbClr val="212121"/>
                </a:solidFill>
                <a:latin typeface="Lato"/>
              </a:rPr>
              <a:t> </a:t>
            </a:r>
            <a:r>
              <a:rPr lang="en-US" altLang="zh-CN" sz="2400">
                <a:solidFill>
                  <a:srgbClr val="212121"/>
                </a:solidFill>
                <a:latin typeface="Lato"/>
              </a:rPr>
              <a:t>in</a:t>
            </a:r>
            <a:r>
              <a:rPr lang="zh-CN" altLang="en-US" sz="2400">
                <a:solidFill>
                  <a:srgbClr val="212121"/>
                </a:solidFill>
                <a:latin typeface="Lato"/>
              </a:rPr>
              <a:t> </a:t>
            </a:r>
            <a:r>
              <a:rPr lang="en-US" altLang="zh-CN" sz="2400">
                <a:solidFill>
                  <a:srgbClr val="212121"/>
                </a:solidFill>
                <a:latin typeface="Lato"/>
              </a:rPr>
              <a:t>all</a:t>
            </a:r>
            <a:r>
              <a:rPr lang="zh-CN" altLang="en-US" sz="2400">
                <a:solidFill>
                  <a:srgbClr val="212121"/>
                </a:solidFill>
                <a:latin typeface="Lato"/>
              </a:rPr>
              <a:t> </a:t>
            </a:r>
            <a:r>
              <a:rPr lang="en-US" altLang="zh-CN" sz="2400">
                <a:solidFill>
                  <a:srgbClr val="212121"/>
                </a:solidFill>
                <a:latin typeface="Lato"/>
              </a:rPr>
              <a:t>algorithms.</a:t>
            </a:r>
            <a:endParaRPr lang="en-US" altLang="zh-CN" sz="2400">
              <a:latin typeface="Arial" panose="020B0604020202020204" pitchFamily="34" charset="0"/>
            </a:endParaRPr>
          </a:p>
        </p:txBody>
      </p:sp>
    </p:spTree>
    <p:extLst>
      <p:ext uri="{BB962C8B-B14F-4D97-AF65-F5344CB8AC3E}">
        <p14:creationId xmlns:p14="http://schemas.microsoft.com/office/powerpoint/2010/main" val="1333996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a:extLst>
              <a:ext uri="{FF2B5EF4-FFF2-40B4-BE49-F238E27FC236}">
                <a16:creationId xmlns:a16="http://schemas.microsoft.com/office/drawing/2014/main" id="{BEF3715F-6D4C-5E42-9CF1-AE4AF53E639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298212F5-5538-4A4C-8576-40308B8AB5CC}" type="slidenum">
              <a:rPr lang="en-US" altLang="zh-CN" smtClean="0"/>
              <a:pPr/>
              <a:t>49</a:t>
            </a:fld>
            <a:endParaRPr lang="en-US" altLang="zh-CN"/>
          </a:p>
        </p:txBody>
      </p:sp>
      <p:sp>
        <p:nvSpPr>
          <p:cNvPr id="68610" name="Rectangle 2">
            <a:extLst>
              <a:ext uri="{FF2B5EF4-FFF2-40B4-BE49-F238E27FC236}">
                <a16:creationId xmlns:a16="http://schemas.microsoft.com/office/drawing/2014/main" id="{C92EFA78-58C6-494E-9A50-39AE0F97EB7B}"/>
              </a:ext>
            </a:extLst>
          </p:cNvPr>
          <p:cNvSpPr>
            <a:spLocks noGrp="1" noRot="1" noChangeAspect="1" noChangeArrowheads="1" noTextEdit="1"/>
          </p:cNvSpPr>
          <p:nvPr>
            <p:ph type="sldImg"/>
          </p:nvPr>
        </p:nvSpPr>
        <p:spPr>
          <a:ln/>
        </p:spPr>
      </p:sp>
      <p:sp>
        <p:nvSpPr>
          <p:cNvPr id="68611" name="Rectangle 3">
            <a:extLst>
              <a:ext uri="{FF2B5EF4-FFF2-40B4-BE49-F238E27FC236}">
                <a16:creationId xmlns:a16="http://schemas.microsoft.com/office/drawing/2014/main" id="{BCAD312B-41A5-D847-840B-1777704D3B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r>
              <a:rPr lang="en-US" altLang="zh-CN">
                <a:latin typeface="Arial" panose="020B0604020202020204" pitchFamily="34" charset="0"/>
              </a:rPr>
              <a:t>For link prediction, we adopt Area Under the Receiver Operating Characteristic Curve (ROC AUC), standard evaluation metric AUC and F1- score, which represents the probability that vertices in a random unobserved link are more similar than those in a random nonexistent link. We evaluate these measures while removing 15 percents of edges on these dataset. We repeat our experiments for 10 times and report the three matrices in order.</a:t>
            </a:r>
            <a:endParaRPr lang="en-US" altLang="zh-CN" sz="2400">
              <a:latin typeface="Arial" panose="020B0604020202020204" pitchFamily="34" charset="0"/>
            </a:endParaRPr>
          </a:p>
        </p:txBody>
      </p:sp>
    </p:spTree>
    <p:extLst>
      <p:ext uri="{BB962C8B-B14F-4D97-AF65-F5344CB8AC3E}">
        <p14:creationId xmlns:p14="http://schemas.microsoft.com/office/powerpoint/2010/main" val="37143494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a:extLst>
              <a:ext uri="{FF2B5EF4-FFF2-40B4-BE49-F238E27FC236}">
                <a16:creationId xmlns:a16="http://schemas.microsoft.com/office/drawing/2014/main" id="{F147880B-E9D5-2F46-93CE-95455556D65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17F70ACF-E781-254C-BD1B-446655DE0838}" type="slidenum">
              <a:rPr lang="en-US" altLang="zh-CN" smtClean="0"/>
              <a:pPr/>
              <a:t>50</a:t>
            </a:fld>
            <a:endParaRPr lang="en-US" altLang="zh-CN"/>
          </a:p>
        </p:txBody>
      </p:sp>
      <p:sp>
        <p:nvSpPr>
          <p:cNvPr id="70658" name="Rectangle 2">
            <a:extLst>
              <a:ext uri="{FF2B5EF4-FFF2-40B4-BE49-F238E27FC236}">
                <a16:creationId xmlns:a16="http://schemas.microsoft.com/office/drawing/2014/main" id="{53827F20-BCE9-2A49-B03A-EC79D64F781B}"/>
              </a:ext>
            </a:extLst>
          </p:cNvPr>
          <p:cNvSpPr>
            <a:spLocks noGrp="1" noRot="1" noChangeAspect="1" noChangeArrowheads="1" noTextEdit="1"/>
          </p:cNvSpPr>
          <p:nvPr>
            <p:ph type="sldImg"/>
          </p:nvPr>
        </p:nvSpPr>
        <p:spPr>
          <a:ln/>
        </p:spPr>
      </p:sp>
      <p:sp>
        <p:nvSpPr>
          <p:cNvPr id="70659" name="Rectangle 3">
            <a:extLst>
              <a:ext uri="{FF2B5EF4-FFF2-40B4-BE49-F238E27FC236}">
                <a16:creationId xmlns:a16="http://schemas.microsoft.com/office/drawing/2014/main" id="{AFA47618-0774-284A-9FBF-A7F3106CAF8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r>
              <a:rPr lang="en-US" altLang="zh-CN" sz="2400">
                <a:latin typeface="Arial" panose="020B0604020202020204" pitchFamily="34" charset="0"/>
              </a:rPr>
              <a:t>You</a:t>
            </a:r>
            <a:r>
              <a:rPr lang="zh-CN" altLang="en-US" sz="2400">
                <a:latin typeface="Arial" panose="020B0604020202020204" pitchFamily="34" charset="0"/>
              </a:rPr>
              <a:t> </a:t>
            </a:r>
            <a:r>
              <a:rPr lang="en-US" altLang="zh-CN" sz="2400">
                <a:latin typeface="Arial" panose="020B0604020202020204" pitchFamily="34" charset="0"/>
              </a:rPr>
              <a:t>are</a:t>
            </a:r>
            <a:r>
              <a:rPr lang="zh-CN" altLang="en-US" sz="2400">
                <a:latin typeface="Arial" panose="020B0604020202020204" pitchFamily="34" charset="0"/>
              </a:rPr>
              <a:t> </a:t>
            </a:r>
            <a:r>
              <a:rPr lang="en-US" altLang="zh-CN" sz="2400">
                <a:latin typeface="Arial" panose="020B0604020202020204" pitchFamily="34" charset="0"/>
              </a:rPr>
              <a:t>welcome</a:t>
            </a:r>
            <a:r>
              <a:rPr lang="zh-CN" altLang="en-US" sz="2400">
                <a:latin typeface="Arial" panose="020B0604020202020204" pitchFamily="34" charset="0"/>
              </a:rPr>
              <a:t> </a:t>
            </a:r>
            <a:r>
              <a:rPr lang="en-US" altLang="zh-CN" sz="2400">
                <a:latin typeface="Arial" panose="020B0604020202020204" pitchFamily="34" charset="0"/>
              </a:rPr>
              <a:t>to</a:t>
            </a:r>
            <a:r>
              <a:rPr lang="zh-CN" altLang="en-US" sz="2400">
                <a:latin typeface="Arial" panose="020B0604020202020204" pitchFamily="34" charset="0"/>
              </a:rPr>
              <a:t> </a:t>
            </a:r>
            <a:r>
              <a:rPr lang="en-US" altLang="zh-CN" sz="2400">
                <a:latin typeface="Arial" panose="020B0604020202020204" pitchFamily="34" charset="0"/>
              </a:rPr>
              <a:t>join</a:t>
            </a:r>
            <a:r>
              <a:rPr lang="zh-CN" altLang="en-US" sz="2400">
                <a:latin typeface="Arial" panose="020B0604020202020204" pitchFamily="34" charset="0"/>
              </a:rPr>
              <a:t> </a:t>
            </a:r>
            <a:r>
              <a:rPr lang="en-US" altLang="zh-CN" sz="2400">
                <a:latin typeface="Arial" panose="020B0604020202020204" pitchFamily="34" charset="0"/>
              </a:rPr>
              <a:t>us.</a:t>
            </a:r>
          </a:p>
        </p:txBody>
      </p:sp>
    </p:spTree>
    <p:extLst>
      <p:ext uri="{BB962C8B-B14F-4D97-AF65-F5344CB8AC3E}">
        <p14:creationId xmlns:p14="http://schemas.microsoft.com/office/powerpoint/2010/main" val="35026596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712788" y="744538"/>
            <a:ext cx="5375275" cy="3722687"/>
          </a:xfrm>
        </p:spPr>
      </p:sp>
      <p:sp>
        <p:nvSpPr>
          <p:cNvPr id="3" name="备注占位符 2"/>
          <p:cNvSpPr>
            <a:spLocks noGrp="1"/>
          </p:cNvSpPr>
          <p:nvPr>
            <p:ph type="body" idx="1"/>
          </p:nvPr>
        </p:nvSpPr>
        <p:spPr/>
        <p:txBody>
          <a:bodyPr>
            <a:normAutofit/>
          </a:bodyPr>
          <a:lstStyle/>
          <a:p>
            <a:endParaRPr lang="en-US" altLang="zh-CN" baseline="0" dirty="0"/>
          </a:p>
        </p:txBody>
      </p:sp>
      <p:sp>
        <p:nvSpPr>
          <p:cNvPr id="4" name="灯片编号占位符 3"/>
          <p:cNvSpPr>
            <a:spLocks noGrp="1"/>
          </p:cNvSpPr>
          <p:nvPr>
            <p:ph type="sldNum" sz="quarter" idx="10"/>
          </p:nvPr>
        </p:nvSpPr>
        <p:spPr/>
        <p:txBody>
          <a:bodyPr/>
          <a:lstStyle/>
          <a:p>
            <a:pPr>
              <a:defRPr/>
            </a:pPr>
            <a:fld id="{A3804948-14D2-43DA-B3DB-CF1972FFF4B7}" type="slidenum">
              <a:rPr lang="en-US" altLang="zh-CN" smtClean="0"/>
              <a:pPr>
                <a:defRPr/>
              </a:pPr>
              <a:t>55</a:t>
            </a:fld>
            <a:endParaRPr lang="en-US" altLang="zh-CN"/>
          </a:p>
        </p:txBody>
      </p:sp>
    </p:spTree>
    <p:extLst>
      <p:ext uri="{BB962C8B-B14F-4D97-AF65-F5344CB8AC3E}">
        <p14:creationId xmlns:p14="http://schemas.microsoft.com/office/powerpoint/2010/main" val="39884947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0" y="0"/>
            <a:ext cx="9906000" cy="360363"/>
          </a:xfrm>
          <a:prstGeom prst="rect">
            <a:avLst/>
          </a:prstGeom>
          <a:gradFill rotWithShape="1">
            <a:gsLst>
              <a:gs pos="0">
                <a:srgbClr val="99CCFF"/>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Arial" charset="0"/>
                <a:ea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pPr eaLnBrk="1" hangingPunct="1">
              <a:defRPr/>
            </a:pPr>
            <a:endParaRPr kumimoji="0" lang="zh-CN" altLang="en-US" sz="1800"/>
          </a:p>
        </p:txBody>
      </p:sp>
      <p:pic>
        <p:nvPicPr>
          <p:cNvPr id="5" name="Picture 27" descr="Picture1"/>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906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13"/>
          <p:cNvGrpSpPr>
            <a:grpSpLocks/>
          </p:cNvGrpSpPr>
          <p:nvPr userDrawn="1"/>
        </p:nvGrpSpPr>
        <p:grpSpPr bwMode="auto">
          <a:xfrm>
            <a:off x="-39688" y="-26988"/>
            <a:ext cx="1443038" cy="995363"/>
            <a:chOff x="0" y="0"/>
            <a:chExt cx="5557" cy="4150"/>
          </a:xfrm>
        </p:grpSpPr>
        <p:pic>
          <p:nvPicPr>
            <p:cNvPr id="8" name="Picture 14" descr="リング_2_0924"/>
            <p:cNvPicPr>
              <a:picLocks noChangeAspect="1" noChangeArrowheads="1"/>
            </p:cNvPicPr>
            <p:nvPr userDrawn="1"/>
          </p:nvPicPr>
          <p:blipFill>
            <a:blip r:embed="rId3" cstate="screen">
              <a:extLst>
                <a:ext uri="{28A0092B-C50C-407E-A947-70E740481C1C}">
                  <a14:useLocalDpi xmlns:a14="http://schemas.microsoft.com/office/drawing/2010/main"/>
                </a:ext>
              </a:extLst>
            </a:blip>
            <a:srcRect t="9818"/>
            <a:stretch>
              <a:fillRect/>
            </a:stretch>
          </p:blipFill>
          <p:spPr bwMode="auto">
            <a:xfrm>
              <a:off x="249" y="0"/>
              <a:ext cx="3991" cy="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5" descr="リング_2_0924"/>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332" y="122"/>
              <a:ext cx="1225" cy="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6" descr="リング_2_0924"/>
            <p:cNvPicPr>
              <a:picLocks noChangeAspect="1" noChangeArrowheads="1"/>
            </p:cNvPicPr>
            <p:nvPr userDrawn="1"/>
          </p:nvPicPr>
          <p:blipFill>
            <a:blip r:embed="rId3" cstate="screen">
              <a:extLst>
                <a:ext uri="{28A0092B-C50C-407E-A947-70E740481C1C}">
                  <a14:useLocalDpi xmlns:a14="http://schemas.microsoft.com/office/drawing/2010/main"/>
                </a:ext>
              </a:extLst>
            </a:blip>
            <a:srcRect l="15576"/>
            <a:stretch>
              <a:fillRect/>
            </a:stretch>
          </p:blipFill>
          <p:spPr bwMode="auto">
            <a:xfrm>
              <a:off x="0" y="1389"/>
              <a:ext cx="2336" cy="2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Group 20"/>
          <p:cNvGrpSpPr>
            <a:grpSpLocks/>
          </p:cNvGrpSpPr>
          <p:nvPr userDrawn="1"/>
        </p:nvGrpSpPr>
        <p:grpSpPr bwMode="auto">
          <a:xfrm>
            <a:off x="-39688" y="-26988"/>
            <a:ext cx="1443038" cy="995363"/>
            <a:chOff x="0" y="0"/>
            <a:chExt cx="5557" cy="4150"/>
          </a:xfrm>
        </p:grpSpPr>
        <p:pic>
          <p:nvPicPr>
            <p:cNvPr id="12" name="Picture 21" descr="リング_2_0924"/>
            <p:cNvPicPr>
              <a:picLocks noChangeAspect="1" noChangeArrowheads="1"/>
            </p:cNvPicPr>
            <p:nvPr userDrawn="1"/>
          </p:nvPicPr>
          <p:blipFill>
            <a:blip r:embed="rId3" cstate="screen">
              <a:extLst>
                <a:ext uri="{28A0092B-C50C-407E-A947-70E740481C1C}">
                  <a14:useLocalDpi xmlns:a14="http://schemas.microsoft.com/office/drawing/2010/main"/>
                </a:ext>
              </a:extLst>
            </a:blip>
            <a:srcRect t="9818"/>
            <a:stretch>
              <a:fillRect/>
            </a:stretch>
          </p:blipFill>
          <p:spPr bwMode="auto">
            <a:xfrm>
              <a:off x="249" y="0"/>
              <a:ext cx="3991" cy="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2" descr="リング_2_0924"/>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332" y="122"/>
              <a:ext cx="1225" cy="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リング_2_0924"/>
            <p:cNvPicPr>
              <a:picLocks noChangeAspect="1" noChangeArrowheads="1"/>
            </p:cNvPicPr>
            <p:nvPr userDrawn="1"/>
          </p:nvPicPr>
          <p:blipFill>
            <a:blip r:embed="rId3" cstate="screen">
              <a:extLst>
                <a:ext uri="{28A0092B-C50C-407E-A947-70E740481C1C}">
                  <a14:useLocalDpi xmlns:a14="http://schemas.microsoft.com/office/drawing/2010/main"/>
                </a:ext>
              </a:extLst>
            </a:blip>
            <a:srcRect l="15576"/>
            <a:stretch>
              <a:fillRect/>
            </a:stretch>
          </p:blipFill>
          <p:spPr bwMode="auto">
            <a:xfrm>
              <a:off x="0" y="1389"/>
              <a:ext cx="2336" cy="2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Rectangle 12"/>
          <p:cNvSpPr>
            <a:spLocks noChangeArrowheads="1"/>
          </p:cNvSpPr>
          <p:nvPr userDrawn="1"/>
        </p:nvSpPr>
        <p:spPr bwMode="auto">
          <a:xfrm>
            <a:off x="9417496" y="6453188"/>
            <a:ext cx="79171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defTabSz="762000">
              <a:defRPr kumimoji="1" sz="2400">
                <a:solidFill>
                  <a:schemeClr val="tx1"/>
                </a:solidFill>
                <a:latin typeface="Arial" charset="0"/>
                <a:ea typeface="宋体" charset="0"/>
              </a:defRPr>
            </a:lvl1pPr>
            <a:lvl2pPr marL="742950" indent="-285750" defTabSz="762000">
              <a:defRPr kumimoji="1" sz="2400">
                <a:solidFill>
                  <a:schemeClr val="tx1"/>
                </a:solidFill>
                <a:latin typeface="Arial" charset="0"/>
                <a:ea typeface="宋体" charset="0"/>
              </a:defRPr>
            </a:lvl2pPr>
            <a:lvl3pPr marL="1143000" indent="-228600" defTabSz="762000">
              <a:defRPr kumimoji="1" sz="2400">
                <a:solidFill>
                  <a:schemeClr val="tx1"/>
                </a:solidFill>
                <a:latin typeface="Arial" charset="0"/>
                <a:ea typeface="宋体" charset="0"/>
              </a:defRPr>
            </a:lvl3pPr>
            <a:lvl4pPr marL="1600200" indent="-228600" defTabSz="762000">
              <a:defRPr kumimoji="1" sz="2400">
                <a:solidFill>
                  <a:schemeClr val="tx1"/>
                </a:solidFill>
                <a:latin typeface="Arial" charset="0"/>
                <a:ea typeface="宋体" charset="0"/>
              </a:defRPr>
            </a:lvl4pPr>
            <a:lvl5pPr marL="2057400" indent="-228600" defTabSz="762000">
              <a:defRPr kumimoji="1" sz="2400">
                <a:solidFill>
                  <a:schemeClr val="tx1"/>
                </a:solidFill>
                <a:latin typeface="Arial" charset="0"/>
                <a:ea typeface="宋体" charset="0"/>
              </a:defRPr>
            </a:lvl5pPr>
            <a:lvl6pPr marL="2514600" indent="-228600" defTabSz="762000" fontAlgn="base">
              <a:spcBef>
                <a:spcPct val="0"/>
              </a:spcBef>
              <a:spcAft>
                <a:spcPct val="0"/>
              </a:spcAft>
              <a:defRPr kumimoji="1" sz="2400">
                <a:solidFill>
                  <a:schemeClr val="tx1"/>
                </a:solidFill>
                <a:latin typeface="Arial" charset="0"/>
                <a:ea typeface="宋体" charset="0"/>
              </a:defRPr>
            </a:lvl6pPr>
            <a:lvl7pPr marL="2971800" indent="-228600" defTabSz="762000" fontAlgn="base">
              <a:spcBef>
                <a:spcPct val="0"/>
              </a:spcBef>
              <a:spcAft>
                <a:spcPct val="0"/>
              </a:spcAft>
              <a:defRPr kumimoji="1" sz="2400">
                <a:solidFill>
                  <a:schemeClr val="tx1"/>
                </a:solidFill>
                <a:latin typeface="Arial" charset="0"/>
                <a:ea typeface="宋体" charset="0"/>
              </a:defRPr>
            </a:lvl7pPr>
            <a:lvl8pPr marL="3429000" indent="-228600" defTabSz="762000" fontAlgn="base">
              <a:spcBef>
                <a:spcPct val="0"/>
              </a:spcBef>
              <a:spcAft>
                <a:spcPct val="0"/>
              </a:spcAft>
              <a:defRPr kumimoji="1" sz="2400">
                <a:solidFill>
                  <a:schemeClr val="tx1"/>
                </a:solidFill>
                <a:latin typeface="Arial" charset="0"/>
                <a:ea typeface="宋体" charset="0"/>
              </a:defRPr>
            </a:lvl8pPr>
            <a:lvl9pPr marL="3886200" indent="-228600" defTabSz="762000" fontAlgn="base">
              <a:spcBef>
                <a:spcPct val="0"/>
              </a:spcBef>
              <a:spcAft>
                <a:spcPct val="0"/>
              </a:spcAft>
              <a:defRPr kumimoji="1" sz="2400">
                <a:solidFill>
                  <a:schemeClr val="tx1"/>
                </a:solidFill>
                <a:latin typeface="Arial" charset="0"/>
                <a:ea typeface="宋体" charset="0"/>
              </a:defRPr>
            </a:lvl9pPr>
          </a:lstStyle>
          <a:p>
            <a:pPr eaLnBrk="1" hangingPunct="1">
              <a:defRPr/>
            </a:pPr>
            <a:fld id="{8344503F-D229-3844-AEC4-511EF6A9AF1D}" type="slidenum">
              <a:rPr lang="en-US" altLang="ja-JP" sz="1200" smtClean="0">
                <a:solidFill>
                  <a:schemeClr val="bg1">
                    <a:lumMod val="50000"/>
                  </a:schemeClr>
                </a:solidFill>
                <a:latin typeface="Times New Roman" charset="0"/>
                <a:ea typeface="MS PGothic" charset="-128"/>
              </a:rPr>
              <a:pPr eaLnBrk="1" hangingPunct="1">
                <a:defRPr/>
              </a:pPr>
              <a:t>‹#›</a:t>
            </a:fld>
            <a:endParaRPr lang="en-US" altLang="ja-JP" sz="1200" dirty="0">
              <a:solidFill>
                <a:schemeClr val="bg1">
                  <a:lumMod val="50000"/>
                </a:schemeClr>
              </a:solidFill>
              <a:latin typeface="Times New Roman" charset="0"/>
              <a:ea typeface="MS PGothic" charset="-128"/>
            </a:endParaRPr>
          </a:p>
        </p:txBody>
      </p:sp>
      <p:sp>
        <p:nvSpPr>
          <p:cNvPr id="124931" name="Rectangle 3"/>
          <p:cNvSpPr>
            <a:spLocks noGrp="1" noChangeArrowheads="1"/>
          </p:cNvSpPr>
          <p:nvPr>
            <p:ph type="subTitle" idx="1"/>
          </p:nvPr>
        </p:nvSpPr>
        <p:spPr>
          <a:xfrm>
            <a:off x="1485900" y="3886200"/>
            <a:ext cx="6934200" cy="1752600"/>
          </a:xfrm>
        </p:spPr>
        <p:txBody>
          <a:bodyPr/>
          <a:lstStyle>
            <a:lvl1pPr marL="0" indent="0" algn="ctr">
              <a:buFontTx/>
              <a:buNone/>
              <a:defRPr/>
            </a:lvl1pPr>
          </a:lstStyle>
          <a:p>
            <a:r>
              <a:rPr lang="en-US" altLang="zh-CN"/>
              <a:t>Click to edit Master subtitle style</a:t>
            </a:r>
          </a:p>
        </p:txBody>
      </p:sp>
      <p:sp>
        <p:nvSpPr>
          <p:cNvPr id="124934" name="Rectangle 6"/>
          <p:cNvSpPr>
            <a:spLocks noGrp="1" noChangeArrowheads="1"/>
          </p:cNvSpPr>
          <p:nvPr>
            <p:ph type="ctrTitle"/>
          </p:nvPr>
        </p:nvSpPr>
        <p:spPr>
          <a:xfrm>
            <a:off x="742950" y="2130433"/>
            <a:ext cx="8420100" cy="1470025"/>
          </a:xfrm>
        </p:spPr>
        <p:txBody>
          <a:bodyPr/>
          <a:lstStyle>
            <a:lvl1pPr>
              <a:defRPr/>
            </a:lvl1pPr>
          </a:lstStyle>
          <a:p>
            <a:r>
              <a:rPr lang="en-US" altLang="zh-CN"/>
              <a:t>Click to edit Master title style</a:t>
            </a:r>
          </a:p>
        </p:txBody>
      </p:sp>
      <p:pic>
        <p:nvPicPr>
          <p:cNvPr id="3" name="Picture 2">
            <a:extLst>
              <a:ext uri="{FF2B5EF4-FFF2-40B4-BE49-F238E27FC236}">
                <a16:creationId xmlns:a16="http://schemas.microsoft.com/office/drawing/2014/main" id="{93B8EF3F-C6C6-974A-9BE9-C35B2A4173C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7416" y="201600"/>
            <a:ext cx="982984" cy="980470"/>
          </a:xfrm>
          <a:prstGeom prst="ellipse">
            <a:avLst/>
          </a:prstGeom>
        </p:spPr>
      </p:pic>
    </p:spTree>
    <p:extLst>
      <p:ext uri="{BB962C8B-B14F-4D97-AF65-F5344CB8AC3E}">
        <p14:creationId xmlns:p14="http://schemas.microsoft.com/office/powerpoint/2010/main" val="449216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8664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82638" y="4406908"/>
            <a:ext cx="84201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725225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350838" y="1196975"/>
            <a:ext cx="4492625"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995867" y="1196975"/>
            <a:ext cx="4494212"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94475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95300" y="274638"/>
            <a:ext cx="89154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5032380"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5032380"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49430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692560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502603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95304" y="273050"/>
            <a:ext cx="3259138"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873499" y="273058"/>
            <a:ext cx="553720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95304" y="1435103"/>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209101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41513" y="4800600"/>
            <a:ext cx="59436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877634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25235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294567" y="188913"/>
            <a:ext cx="2339975" cy="593725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271467" y="188913"/>
            <a:ext cx="6870700" cy="593725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956626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271467" y="188913"/>
            <a:ext cx="9363075" cy="792162"/>
          </a:xfrm>
        </p:spPr>
        <p:txBody>
          <a:bodyPr/>
          <a:lstStyle/>
          <a:p>
            <a:r>
              <a:rPr lang="zh-CN" altLang="en-US"/>
              <a:t>单击此处编辑母版标题样式</a:t>
            </a:r>
          </a:p>
        </p:txBody>
      </p:sp>
      <p:sp>
        <p:nvSpPr>
          <p:cNvPr id="3" name="表格占位符 2"/>
          <p:cNvSpPr>
            <a:spLocks noGrp="1"/>
          </p:cNvSpPr>
          <p:nvPr>
            <p:ph type="tbl" idx="1"/>
          </p:nvPr>
        </p:nvSpPr>
        <p:spPr>
          <a:xfrm>
            <a:off x="350843" y="1196975"/>
            <a:ext cx="9139237" cy="4929188"/>
          </a:xfrm>
        </p:spPr>
        <p:txBody>
          <a:bodyPr/>
          <a:lstStyle/>
          <a:p>
            <a:pPr lvl="0"/>
            <a:endParaRPr lang="zh-CN" altLang="en-US" noProof="0"/>
          </a:p>
        </p:txBody>
      </p:sp>
    </p:spTree>
    <p:extLst>
      <p:ext uri="{BB962C8B-B14F-4D97-AF65-F5344CB8AC3E}">
        <p14:creationId xmlns:p14="http://schemas.microsoft.com/office/powerpoint/2010/main" val="2071962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271467" y="188913"/>
            <a:ext cx="9363075" cy="593725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0183676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271467" y="188913"/>
            <a:ext cx="9363075" cy="792162"/>
          </a:xfrm>
        </p:spPr>
        <p:txBody>
          <a:bodyPr/>
          <a:lstStyle/>
          <a:p>
            <a:r>
              <a:rPr lang="zh-CN" altLang="en-US"/>
              <a:t>单击此处编辑母版标题样式</a:t>
            </a:r>
          </a:p>
        </p:txBody>
      </p:sp>
      <p:sp>
        <p:nvSpPr>
          <p:cNvPr id="3" name="内容占位符 2"/>
          <p:cNvSpPr>
            <a:spLocks noGrp="1"/>
          </p:cNvSpPr>
          <p:nvPr>
            <p:ph sz="quarter" idx="1"/>
          </p:nvPr>
        </p:nvSpPr>
        <p:spPr>
          <a:xfrm>
            <a:off x="350838" y="1196975"/>
            <a:ext cx="4492625" cy="23876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995867" y="1196975"/>
            <a:ext cx="4494212" cy="23876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350838" y="3736975"/>
            <a:ext cx="4492625" cy="23891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内容占位符 5"/>
          <p:cNvSpPr>
            <a:spLocks noGrp="1"/>
          </p:cNvSpPr>
          <p:nvPr>
            <p:ph sz="quarter" idx="4"/>
          </p:nvPr>
        </p:nvSpPr>
        <p:spPr>
          <a:xfrm>
            <a:off x="4995867" y="3736975"/>
            <a:ext cx="4494212" cy="23891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0533887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3" name="半闭框 7"/>
          <p:cNvSpPr>
            <a:spLocks/>
          </p:cNvSpPr>
          <p:nvPr userDrawn="1"/>
        </p:nvSpPr>
        <p:spPr bwMode="auto">
          <a:xfrm>
            <a:off x="1238250" y="1571625"/>
            <a:ext cx="357188" cy="1863725"/>
          </a:xfrm>
          <a:custGeom>
            <a:avLst/>
            <a:gdLst>
              <a:gd name="T0" fmla="*/ 0 w 357717"/>
              <a:gd name="T1" fmla="*/ 0 h 1862667"/>
              <a:gd name="T2" fmla="*/ 354031 w 357717"/>
              <a:gd name="T3" fmla="*/ 0 h 1862667"/>
              <a:gd name="T4" fmla="*/ 331368 w 357717"/>
              <a:gd name="T5" fmla="*/ 119714 h 1862667"/>
              <a:gd name="T6" fmla="*/ 118009 w 357717"/>
              <a:gd name="T7" fmla="*/ 119714 h 1862667"/>
              <a:gd name="T8" fmla="*/ 118009 w 357717"/>
              <a:gd name="T9" fmla="*/ 1246730 h 1862667"/>
              <a:gd name="T10" fmla="*/ 0 w 357717"/>
              <a:gd name="T11" fmla="*/ 1870086 h 1862667"/>
              <a:gd name="T12" fmla="*/ 0 w 357717"/>
              <a:gd name="T13" fmla="*/ 0 h 186266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7717" h="1862667">
                <a:moveTo>
                  <a:pt x="0" y="0"/>
                </a:moveTo>
                <a:lnTo>
                  <a:pt x="357717" y="0"/>
                </a:lnTo>
                <a:lnTo>
                  <a:pt x="334818" y="119238"/>
                </a:lnTo>
                <a:lnTo>
                  <a:pt x="119238" y="119238"/>
                </a:lnTo>
                <a:lnTo>
                  <a:pt x="119238" y="1241784"/>
                </a:lnTo>
                <a:lnTo>
                  <a:pt x="0" y="1862667"/>
                </a:lnTo>
                <a:lnTo>
                  <a:pt x="0" y="0"/>
                </a:lnTo>
                <a:close/>
              </a:path>
            </a:pathLst>
          </a:custGeom>
          <a:solidFill>
            <a:schemeClr val="accent1"/>
          </a:solidFill>
          <a:ln>
            <a:noFill/>
          </a:ln>
          <a:effectLst>
            <a:outerShdw blurRad="50800" dist="50800" dir="2700000" sx="97000" sy="97000" algn="tl" rotWithShape="0">
              <a:srgbClr val="000000">
                <a:alpha val="39998"/>
              </a:srgbClr>
            </a:outerShdw>
          </a:effectLst>
          <a:extLst>
            <a:ext uri="{91240B29-F687-4F45-9708-019B960494DF}">
              <a14:hiddenLine xmlns:a14="http://schemas.microsoft.com/office/drawing/2010/main" w="25400" cap="flat" cmpd="sng">
                <a:solidFill>
                  <a:srgbClr val="000000"/>
                </a:solidFill>
                <a:prstDash val="solid"/>
                <a:round/>
                <a:headEnd/>
                <a:tailEnd/>
              </a14:hiddenLine>
            </a:ext>
          </a:extLst>
        </p:spPr>
        <p:txBody>
          <a:bodyPr anchor="ctr"/>
          <a:lstStyle/>
          <a:p>
            <a:endParaRPr lang="en-US"/>
          </a:p>
        </p:txBody>
      </p:sp>
      <p:sp>
        <p:nvSpPr>
          <p:cNvPr id="4" name="半闭框 8"/>
          <p:cNvSpPr>
            <a:spLocks/>
          </p:cNvSpPr>
          <p:nvPr userDrawn="1"/>
        </p:nvSpPr>
        <p:spPr bwMode="auto">
          <a:xfrm rot="10800000">
            <a:off x="8310563" y="1643063"/>
            <a:ext cx="357187" cy="1862137"/>
          </a:xfrm>
          <a:custGeom>
            <a:avLst/>
            <a:gdLst>
              <a:gd name="T0" fmla="*/ 0 w 357717"/>
              <a:gd name="T1" fmla="*/ 0 h 1862667"/>
              <a:gd name="T2" fmla="*/ 354024 w 357717"/>
              <a:gd name="T3" fmla="*/ 0 h 1862667"/>
              <a:gd name="T4" fmla="*/ 331361 w 357717"/>
              <a:gd name="T5" fmla="*/ 119000 h 1862667"/>
              <a:gd name="T6" fmla="*/ 118007 w 357717"/>
              <a:gd name="T7" fmla="*/ 119000 h 1862667"/>
              <a:gd name="T8" fmla="*/ 118007 w 357717"/>
              <a:gd name="T9" fmla="*/ 1239313 h 1862667"/>
              <a:gd name="T10" fmla="*/ 0 w 357717"/>
              <a:gd name="T11" fmla="*/ 1858960 h 1862667"/>
              <a:gd name="T12" fmla="*/ 0 w 357717"/>
              <a:gd name="T13" fmla="*/ 0 h 186266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7717" h="1862667">
                <a:moveTo>
                  <a:pt x="0" y="0"/>
                </a:moveTo>
                <a:lnTo>
                  <a:pt x="357717" y="0"/>
                </a:lnTo>
                <a:lnTo>
                  <a:pt x="334818" y="119238"/>
                </a:lnTo>
                <a:lnTo>
                  <a:pt x="119238" y="119238"/>
                </a:lnTo>
                <a:lnTo>
                  <a:pt x="119238" y="1241784"/>
                </a:lnTo>
                <a:lnTo>
                  <a:pt x="0" y="1862667"/>
                </a:lnTo>
                <a:lnTo>
                  <a:pt x="0" y="0"/>
                </a:lnTo>
                <a:close/>
              </a:path>
            </a:pathLst>
          </a:custGeom>
          <a:solidFill>
            <a:schemeClr val="accent1"/>
          </a:solidFill>
          <a:ln>
            <a:noFill/>
          </a:ln>
          <a:effectLst>
            <a:outerShdw blurRad="50800" dist="50800" dir="2700000" sx="97000" sy="97000" algn="tl" rotWithShape="0">
              <a:srgbClr val="000000">
                <a:alpha val="39998"/>
              </a:srgbClr>
            </a:outerShdw>
          </a:effectLst>
          <a:extLst>
            <a:ext uri="{91240B29-F687-4F45-9708-019B960494DF}">
              <a14:hiddenLine xmlns:a14="http://schemas.microsoft.com/office/drawing/2010/main" w="25400" cap="flat" cmpd="sng">
                <a:solidFill>
                  <a:srgbClr val="000000"/>
                </a:solidFill>
                <a:prstDash val="solid"/>
                <a:round/>
                <a:headEnd/>
                <a:tailEnd/>
              </a14:hiddenLine>
            </a:ext>
          </a:extLst>
        </p:spPr>
        <p:txBody>
          <a:bodyPr anchor="ctr"/>
          <a:lstStyle/>
          <a:p>
            <a:endParaRPr lang="en-US"/>
          </a:p>
        </p:txBody>
      </p:sp>
      <p:cxnSp>
        <p:nvCxnSpPr>
          <p:cNvPr id="5" name="直线连接符 12"/>
          <p:cNvCxnSpPr/>
          <p:nvPr userDrawn="1"/>
        </p:nvCxnSpPr>
        <p:spPr>
          <a:xfrm>
            <a:off x="4953000" y="4953000"/>
            <a:ext cx="3714750" cy="0"/>
          </a:xfrm>
          <a:prstGeom prst="line">
            <a:avLst/>
          </a:prstGeom>
          <a:ln w="38100" cap="rnd">
            <a:solidFill>
              <a:schemeClr val="tx2">
                <a:lumMod val="40000"/>
                <a:lumOff val="60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6" name="文本框 15"/>
          <p:cNvSpPr txBox="1"/>
          <p:nvPr userDrawn="1"/>
        </p:nvSpPr>
        <p:spPr>
          <a:xfrm>
            <a:off x="4946650" y="4076700"/>
            <a:ext cx="4741863" cy="693738"/>
          </a:xfrm>
          <a:prstGeom prst="rect">
            <a:avLst/>
          </a:prstGeom>
          <a:noFill/>
        </p:spPr>
        <p:txBody>
          <a:bodyPr>
            <a:spAutoFit/>
          </a:bodyPr>
          <a:lstStyle/>
          <a:p>
            <a:pPr>
              <a:defRPr/>
            </a:pPr>
            <a:r>
              <a:rPr kumimoji="1" lang="zh-CN" altLang="en-US" sz="1950" dirty="0"/>
              <a:t>清华大学计算机系 丁铭、陈齐斌、唐杰</a:t>
            </a:r>
            <a:endParaRPr kumimoji="1" lang="en-US" altLang="zh-CN" sz="1950" dirty="0"/>
          </a:p>
          <a:p>
            <a:pPr>
              <a:defRPr/>
            </a:pPr>
            <a:r>
              <a:rPr kumimoji="1" lang="zh-CN" altLang="en-US" sz="1950" dirty="0"/>
              <a:t>阿里巴巴达摩院      周畅、杨红霞</a:t>
            </a:r>
            <a:endParaRPr kumimoji="1" lang="en-US" altLang="zh-CN" sz="1950" dirty="0"/>
          </a:p>
        </p:txBody>
      </p:sp>
      <p:sp>
        <p:nvSpPr>
          <p:cNvPr id="2" name="标题 1"/>
          <p:cNvSpPr>
            <a:spLocks noGrp="1"/>
          </p:cNvSpPr>
          <p:nvPr>
            <p:ph type="ctrTitle"/>
          </p:nvPr>
        </p:nvSpPr>
        <p:spPr>
          <a:xfrm>
            <a:off x="1458383" y="1642534"/>
            <a:ext cx="6975475" cy="1659466"/>
          </a:xfrm>
        </p:spPr>
        <p:txBody>
          <a:bodyPr tIns="180000"/>
          <a:lstStyle>
            <a:lvl1pPr algn="ctr">
              <a:defRPr sz="4875"/>
            </a:lvl1pPr>
          </a:lstStyle>
          <a:p>
            <a:endParaRPr lang="zh-CN" altLang="en-US" dirty="0"/>
          </a:p>
        </p:txBody>
      </p:sp>
      <p:sp>
        <p:nvSpPr>
          <p:cNvPr id="7" name="日期占位符 3"/>
          <p:cNvSpPr>
            <a:spLocks noGrp="1"/>
          </p:cNvSpPr>
          <p:nvPr>
            <p:ph type="dt" sz="half" idx="10"/>
          </p:nvPr>
        </p:nvSpPr>
        <p:spPr>
          <a:xfrm>
            <a:off x="681038" y="6356350"/>
            <a:ext cx="2228850" cy="365125"/>
          </a:xfrm>
          <a:prstGeom prst="rect">
            <a:avLst/>
          </a:prstGeom>
        </p:spPr>
        <p:txBody>
          <a:bodyPr/>
          <a:lstStyle>
            <a:lvl1pPr>
              <a:defRPr kumimoji="1"/>
            </a:lvl1pPr>
          </a:lstStyle>
          <a:p>
            <a:pPr>
              <a:defRPr/>
            </a:pPr>
            <a:fld id="{13539B15-33E9-BF46-9D5C-4EC216ED7B13}" type="datetimeFigureOut">
              <a:rPr lang="zh-CN" altLang="en-US"/>
              <a:pPr>
                <a:defRPr/>
              </a:pPr>
              <a:t>2019/10/17</a:t>
            </a:fld>
            <a:endParaRPr lang="zh-CN" altLang="en-US" dirty="0"/>
          </a:p>
        </p:txBody>
      </p:sp>
      <p:sp>
        <p:nvSpPr>
          <p:cNvPr id="8" name="页脚占位符 4"/>
          <p:cNvSpPr>
            <a:spLocks noGrp="1"/>
          </p:cNvSpPr>
          <p:nvPr>
            <p:ph type="ftr" sz="quarter" idx="11"/>
          </p:nvPr>
        </p:nvSpPr>
        <p:spPr>
          <a:xfrm>
            <a:off x="3281363" y="6356350"/>
            <a:ext cx="3343275" cy="365125"/>
          </a:xfrm>
          <a:prstGeom prst="rect">
            <a:avLst/>
          </a:prstGeom>
        </p:spPr>
        <p:txBody>
          <a:bodyPr/>
          <a:lstStyle>
            <a:lvl1pPr>
              <a:defRPr kumimoji="1"/>
            </a:lvl1pPr>
          </a:lstStyle>
          <a:p>
            <a:pPr>
              <a:defRPr/>
            </a:pPr>
            <a:endParaRPr lang="zh-CN" altLang="en-US"/>
          </a:p>
        </p:txBody>
      </p:sp>
      <p:sp>
        <p:nvSpPr>
          <p:cNvPr id="9" name="幻灯片编号占位符 5"/>
          <p:cNvSpPr>
            <a:spLocks noGrp="1"/>
          </p:cNvSpPr>
          <p:nvPr>
            <p:ph type="sldNum" sz="quarter" idx="12"/>
          </p:nvPr>
        </p:nvSpPr>
        <p:spPr>
          <a:xfrm>
            <a:off x="6996113" y="6356350"/>
            <a:ext cx="2228850" cy="365125"/>
          </a:xfrm>
          <a:prstGeom prst="rect">
            <a:avLst/>
          </a:prstGeom>
        </p:spPr>
        <p:txBody>
          <a:bodyPr/>
          <a:lstStyle>
            <a:lvl1pPr>
              <a:defRPr kumimoji="1"/>
            </a:lvl1pPr>
          </a:lstStyle>
          <a:p>
            <a:pPr>
              <a:defRPr/>
            </a:pPr>
            <a:fld id="{B47BF8E0-B908-AE40-B81C-100AFD5B52B3}" type="slidenum">
              <a:rPr lang="zh-CN" altLang="en-US"/>
              <a:pPr>
                <a:defRPr/>
              </a:pPr>
              <a:t>‹#›</a:t>
            </a:fld>
            <a:endParaRPr lang="zh-CN" altLang="en-US"/>
          </a:p>
        </p:txBody>
      </p:sp>
    </p:spTree>
    <p:extLst>
      <p:ext uri="{BB962C8B-B14F-4D97-AF65-F5344CB8AC3E}">
        <p14:creationId xmlns:p14="http://schemas.microsoft.com/office/powerpoint/2010/main" val="15691163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458383" y="1642534"/>
            <a:ext cx="6975475" cy="1659466"/>
          </a:xfrm>
        </p:spPr>
        <p:txBody>
          <a:bodyPr tIns="180000" anchor="ctr" anchorCtr="0"/>
          <a:lstStyle>
            <a:lvl1pPr algn="ctr">
              <a:defRPr sz="4875"/>
            </a:lvl1pPr>
          </a:lstStyle>
          <a:p>
            <a:endParaRPr kumimoji="1" lang="zh-CN" altLang="en-US" dirty="0"/>
          </a:p>
        </p:txBody>
      </p:sp>
      <p:sp>
        <p:nvSpPr>
          <p:cNvPr id="4" name="日期占位符 3"/>
          <p:cNvSpPr>
            <a:spLocks noGrp="1"/>
          </p:cNvSpPr>
          <p:nvPr>
            <p:ph type="dt" sz="half" idx="10"/>
          </p:nvPr>
        </p:nvSpPr>
        <p:spPr>
          <a:xfrm>
            <a:off x="681038" y="6356351"/>
            <a:ext cx="2228850" cy="365125"/>
          </a:xfrm>
          <a:prstGeom prst="rect">
            <a:avLst/>
          </a:prstGeom>
        </p:spPr>
        <p:txBody>
          <a:bodyPr/>
          <a:lstStyle/>
          <a:p>
            <a:fld id="{DF4F500C-5B42-4B48-AF51-9CF4E0BB039F}" type="datetimeFigureOut">
              <a:rPr kumimoji="1" lang="zh-CN" altLang="en-US" smtClean="0"/>
              <a:t>2019/10/17</a:t>
            </a:fld>
            <a:endParaRPr kumimoji="1" lang="zh-CN" altLang="en-US" dirty="0"/>
          </a:p>
        </p:txBody>
      </p:sp>
      <p:sp>
        <p:nvSpPr>
          <p:cNvPr id="5" name="页脚占位符 4"/>
          <p:cNvSpPr>
            <a:spLocks noGrp="1"/>
          </p:cNvSpPr>
          <p:nvPr>
            <p:ph type="ftr" sz="quarter" idx="11"/>
          </p:nvPr>
        </p:nvSpPr>
        <p:spPr>
          <a:xfrm>
            <a:off x="3281363" y="6356351"/>
            <a:ext cx="3343275" cy="365125"/>
          </a:xfrm>
          <a:prstGeom prst="rect">
            <a:avLst/>
          </a:prstGeom>
        </p:spPr>
        <p:txBody>
          <a:bodyPr/>
          <a:lstStyle/>
          <a:p>
            <a:endParaRPr kumimoji="1" lang="zh-CN" altLang="en-US" dirty="0"/>
          </a:p>
        </p:txBody>
      </p:sp>
      <p:sp>
        <p:nvSpPr>
          <p:cNvPr id="6" name="幻灯片编号占位符 5"/>
          <p:cNvSpPr>
            <a:spLocks noGrp="1"/>
          </p:cNvSpPr>
          <p:nvPr>
            <p:ph type="sldNum" sz="quarter" idx="12"/>
          </p:nvPr>
        </p:nvSpPr>
        <p:spPr>
          <a:xfrm>
            <a:off x="6996113" y="6356351"/>
            <a:ext cx="2228850" cy="365125"/>
          </a:xfrm>
          <a:prstGeom prst="rect">
            <a:avLst/>
          </a:prstGeom>
        </p:spPr>
        <p:txBody>
          <a:bodyPr/>
          <a:lstStyle/>
          <a:p>
            <a:fld id="{BE098251-C56B-694C-A4E8-67BD1E70D9B8}" type="slidenum">
              <a:rPr kumimoji="1" lang="zh-CN" altLang="en-US" smtClean="0"/>
              <a:t>‹#›</a:t>
            </a:fld>
            <a:endParaRPr kumimoji="1" lang="zh-CN" altLang="en-US"/>
          </a:p>
        </p:txBody>
      </p:sp>
      <p:sp>
        <p:nvSpPr>
          <p:cNvPr id="8" name="半闭框 7"/>
          <p:cNvSpPr/>
          <p:nvPr userDrawn="1"/>
        </p:nvSpPr>
        <p:spPr>
          <a:xfrm>
            <a:off x="1238250" y="1572155"/>
            <a:ext cx="357717" cy="1862667"/>
          </a:xfrm>
          <a:prstGeom prst="halfFrame">
            <a:avLst/>
          </a:prstGeom>
          <a:ln>
            <a:noFill/>
          </a:ln>
          <a:effectLst>
            <a:outerShdw blurRad="50800" dist="50800" dir="2700000" sx="97000" sy="97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9" name="半闭框 8"/>
          <p:cNvSpPr/>
          <p:nvPr userDrawn="1"/>
        </p:nvSpPr>
        <p:spPr>
          <a:xfrm rot="10800000">
            <a:off x="8310033" y="1642536"/>
            <a:ext cx="357717" cy="1862667"/>
          </a:xfrm>
          <a:prstGeom prst="halfFrame">
            <a:avLst/>
          </a:prstGeom>
          <a:ln>
            <a:noFill/>
          </a:ln>
          <a:effectLst>
            <a:outerShdw blurRad="50800" dist="50800" dir="2700000" sx="97000" sy="97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cxnSp>
        <p:nvCxnSpPr>
          <p:cNvPr id="13" name="直线连接符 12"/>
          <p:cNvCxnSpPr/>
          <p:nvPr userDrawn="1"/>
        </p:nvCxnSpPr>
        <p:spPr>
          <a:xfrm>
            <a:off x="4953000" y="4953093"/>
            <a:ext cx="3714750" cy="0"/>
          </a:xfrm>
          <a:prstGeom prst="line">
            <a:avLst/>
          </a:prstGeom>
          <a:ln w="38100" cap="rnd">
            <a:solidFill>
              <a:schemeClr val="tx2">
                <a:lumMod val="40000"/>
                <a:lumOff val="60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6" name="文本框 15"/>
          <p:cNvSpPr txBox="1"/>
          <p:nvPr userDrawn="1"/>
        </p:nvSpPr>
        <p:spPr>
          <a:xfrm>
            <a:off x="4865365" y="4121290"/>
            <a:ext cx="4742906" cy="967637"/>
          </a:xfrm>
          <a:prstGeom prst="rect">
            <a:avLst/>
          </a:prstGeom>
          <a:noFill/>
        </p:spPr>
        <p:txBody>
          <a:bodyPr wrap="square" rtlCol="0">
            <a:spAutoFit/>
          </a:bodyPr>
          <a:lstStyle/>
          <a:p>
            <a:r>
              <a:rPr kumimoji="1" lang="en-US" altLang="zh-CN" sz="1950" baseline="0" dirty="0"/>
              <a:t>Tsinghua KEG  &amp;  Alibaba DAMO Academy</a:t>
            </a:r>
          </a:p>
          <a:p>
            <a:endParaRPr kumimoji="1" lang="en-US" altLang="zh-CN" sz="488" baseline="0" dirty="0"/>
          </a:p>
          <a:p>
            <a:r>
              <a:rPr kumimoji="1" lang="en-US" altLang="zh-CN" sz="1300" baseline="0" dirty="0"/>
              <a:t>Ming Ding, Chang Zhou, </a:t>
            </a:r>
            <a:r>
              <a:rPr kumimoji="1" lang="en-US" altLang="zh-CN" sz="1300" baseline="0" dirty="0" err="1"/>
              <a:t>Qiben</a:t>
            </a:r>
            <a:r>
              <a:rPr kumimoji="1" lang="en-US" altLang="zh-CN" sz="1300" baseline="0" dirty="0"/>
              <a:t> Chen, </a:t>
            </a:r>
            <a:r>
              <a:rPr kumimoji="1" lang="en-US" altLang="zh-CN" sz="1300" baseline="0" dirty="0" err="1"/>
              <a:t>Hongxia</a:t>
            </a:r>
            <a:r>
              <a:rPr kumimoji="1" lang="en-US" altLang="zh-CN" sz="1300" baseline="0" dirty="0"/>
              <a:t> Yang, </a:t>
            </a:r>
            <a:r>
              <a:rPr kumimoji="1" lang="en-US" altLang="zh-CN" sz="1300" baseline="0" dirty="0" err="1"/>
              <a:t>Jie</a:t>
            </a:r>
            <a:r>
              <a:rPr kumimoji="1" lang="en-US" altLang="zh-CN" sz="1300" baseline="0" dirty="0"/>
              <a:t> Tang</a:t>
            </a:r>
          </a:p>
        </p:txBody>
      </p:sp>
    </p:spTree>
    <p:extLst>
      <p:ext uri="{BB962C8B-B14F-4D97-AF65-F5344CB8AC3E}">
        <p14:creationId xmlns:p14="http://schemas.microsoft.com/office/powerpoint/2010/main" val="468291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350838" y="1196975"/>
            <a:ext cx="9139237" cy="492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1028" name="Rectangle 11"/>
          <p:cNvSpPr>
            <a:spLocks noChangeArrowheads="1"/>
          </p:cNvSpPr>
          <p:nvPr userDrawn="1"/>
        </p:nvSpPr>
        <p:spPr bwMode="auto">
          <a:xfrm>
            <a:off x="0" y="0"/>
            <a:ext cx="9906000" cy="360363"/>
          </a:xfrm>
          <a:prstGeom prst="rect">
            <a:avLst/>
          </a:prstGeom>
          <a:gradFill rotWithShape="1">
            <a:gsLst>
              <a:gs pos="0">
                <a:srgbClr val="99CCFF"/>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Arial" charset="0"/>
                <a:ea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pPr eaLnBrk="1" hangingPunct="1">
              <a:defRPr/>
            </a:pPr>
            <a:endParaRPr kumimoji="0" lang="zh-CN" altLang="en-US" sz="1800"/>
          </a:p>
        </p:txBody>
      </p:sp>
      <p:sp>
        <p:nvSpPr>
          <p:cNvPr id="2" name="Rectangle 2"/>
          <p:cNvSpPr>
            <a:spLocks noGrp="1" noChangeArrowheads="1"/>
          </p:cNvSpPr>
          <p:nvPr>
            <p:ph type="title"/>
          </p:nvPr>
        </p:nvSpPr>
        <p:spPr bwMode="auto">
          <a:xfrm>
            <a:off x="271463" y="188913"/>
            <a:ext cx="936307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1030" name="Rectangle 12"/>
          <p:cNvSpPr>
            <a:spLocks noChangeArrowheads="1"/>
          </p:cNvSpPr>
          <p:nvPr/>
        </p:nvSpPr>
        <p:spPr bwMode="auto">
          <a:xfrm>
            <a:off x="9490075" y="6453188"/>
            <a:ext cx="7191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defTabSz="762000">
              <a:defRPr kumimoji="1" sz="2400">
                <a:solidFill>
                  <a:schemeClr val="tx1"/>
                </a:solidFill>
                <a:latin typeface="Arial" charset="0"/>
                <a:ea typeface="宋体" charset="0"/>
              </a:defRPr>
            </a:lvl1pPr>
            <a:lvl2pPr marL="742950" indent="-285750" defTabSz="762000">
              <a:defRPr kumimoji="1" sz="2400">
                <a:solidFill>
                  <a:schemeClr val="tx1"/>
                </a:solidFill>
                <a:latin typeface="Arial" charset="0"/>
                <a:ea typeface="宋体" charset="0"/>
              </a:defRPr>
            </a:lvl2pPr>
            <a:lvl3pPr marL="1143000" indent="-228600" defTabSz="762000">
              <a:defRPr kumimoji="1" sz="2400">
                <a:solidFill>
                  <a:schemeClr val="tx1"/>
                </a:solidFill>
                <a:latin typeface="Arial" charset="0"/>
                <a:ea typeface="宋体" charset="0"/>
              </a:defRPr>
            </a:lvl3pPr>
            <a:lvl4pPr marL="1600200" indent="-228600" defTabSz="762000">
              <a:defRPr kumimoji="1" sz="2400">
                <a:solidFill>
                  <a:schemeClr val="tx1"/>
                </a:solidFill>
                <a:latin typeface="Arial" charset="0"/>
                <a:ea typeface="宋体" charset="0"/>
              </a:defRPr>
            </a:lvl4pPr>
            <a:lvl5pPr marL="2057400" indent="-228600" defTabSz="762000">
              <a:defRPr kumimoji="1" sz="2400">
                <a:solidFill>
                  <a:schemeClr val="tx1"/>
                </a:solidFill>
                <a:latin typeface="Arial" charset="0"/>
                <a:ea typeface="宋体" charset="0"/>
              </a:defRPr>
            </a:lvl5pPr>
            <a:lvl6pPr marL="2514600" indent="-228600" defTabSz="762000" fontAlgn="base">
              <a:spcBef>
                <a:spcPct val="0"/>
              </a:spcBef>
              <a:spcAft>
                <a:spcPct val="0"/>
              </a:spcAft>
              <a:defRPr kumimoji="1" sz="2400">
                <a:solidFill>
                  <a:schemeClr val="tx1"/>
                </a:solidFill>
                <a:latin typeface="Arial" charset="0"/>
                <a:ea typeface="宋体" charset="0"/>
              </a:defRPr>
            </a:lvl6pPr>
            <a:lvl7pPr marL="2971800" indent="-228600" defTabSz="762000" fontAlgn="base">
              <a:spcBef>
                <a:spcPct val="0"/>
              </a:spcBef>
              <a:spcAft>
                <a:spcPct val="0"/>
              </a:spcAft>
              <a:defRPr kumimoji="1" sz="2400">
                <a:solidFill>
                  <a:schemeClr val="tx1"/>
                </a:solidFill>
                <a:latin typeface="Arial" charset="0"/>
                <a:ea typeface="宋体" charset="0"/>
              </a:defRPr>
            </a:lvl7pPr>
            <a:lvl8pPr marL="3429000" indent="-228600" defTabSz="762000" fontAlgn="base">
              <a:spcBef>
                <a:spcPct val="0"/>
              </a:spcBef>
              <a:spcAft>
                <a:spcPct val="0"/>
              </a:spcAft>
              <a:defRPr kumimoji="1" sz="2400">
                <a:solidFill>
                  <a:schemeClr val="tx1"/>
                </a:solidFill>
                <a:latin typeface="Arial" charset="0"/>
                <a:ea typeface="宋体" charset="0"/>
              </a:defRPr>
            </a:lvl8pPr>
            <a:lvl9pPr marL="3886200" indent="-228600" defTabSz="762000" fontAlgn="base">
              <a:spcBef>
                <a:spcPct val="0"/>
              </a:spcBef>
              <a:spcAft>
                <a:spcPct val="0"/>
              </a:spcAft>
              <a:defRPr kumimoji="1" sz="2400">
                <a:solidFill>
                  <a:schemeClr val="tx1"/>
                </a:solidFill>
                <a:latin typeface="Arial" charset="0"/>
                <a:ea typeface="宋体" charset="0"/>
              </a:defRPr>
            </a:lvl9pPr>
          </a:lstStyle>
          <a:p>
            <a:pPr eaLnBrk="1" hangingPunct="1">
              <a:defRPr/>
            </a:pPr>
            <a:fld id="{00E93E34-BC81-D641-8951-02C27D1DE994}" type="slidenum">
              <a:rPr lang="en-US" altLang="ja-JP" sz="1200" smtClean="0">
                <a:solidFill>
                  <a:schemeClr val="bg1">
                    <a:lumMod val="50000"/>
                  </a:schemeClr>
                </a:solidFill>
                <a:latin typeface="Times New Roman" charset="0"/>
                <a:ea typeface="MS PGothic" charset="-128"/>
              </a:rPr>
              <a:pPr eaLnBrk="1" hangingPunct="1">
                <a:defRPr/>
              </a:pPr>
              <a:t>‹#›</a:t>
            </a:fld>
            <a:endParaRPr lang="en-US" altLang="ja-JP" sz="1200" dirty="0">
              <a:solidFill>
                <a:schemeClr val="bg1">
                  <a:lumMod val="50000"/>
                </a:schemeClr>
              </a:solidFill>
              <a:latin typeface="Times New Roman" charset="0"/>
              <a:ea typeface="MS PGothic" charset="-128"/>
            </a:endParaRPr>
          </a:p>
        </p:txBody>
      </p:sp>
    </p:spTree>
  </p:cSld>
  <p:clrMap bg1="lt1" tx1="dk1" bg2="lt2" tx2="dk2" accent1="accent1" accent2="accent2" accent3="accent3" accent4="accent4" accent5="accent5" accent6="accent6" hlink="hlink" folHlink="folHlink"/>
  <p:sldLayoutIdLst>
    <p:sldLayoutId id="2147484281" r:id="rId1"/>
    <p:sldLayoutId id="2147484268" r:id="rId2"/>
    <p:sldLayoutId id="2147484269" r:id="rId3"/>
    <p:sldLayoutId id="2147484270" r:id="rId4"/>
    <p:sldLayoutId id="2147484271" r:id="rId5"/>
    <p:sldLayoutId id="2147484272" r:id="rId6"/>
    <p:sldLayoutId id="2147484273" r:id="rId7"/>
    <p:sldLayoutId id="2147484274" r:id="rId8"/>
    <p:sldLayoutId id="2147484275" r:id="rId9"/>
    <p:sldLayoutId id="2147484276" r:id="rId10"/>
    <p:sldLayoutId id="2147484277" r:id="rId11"/>
    <p:sldLayoutId id="2147484278" r:id="rId12"/>
    <p:sldLayoutId id="2147484279" r:id="rId13"/>
    <p:sldLayoutId id="2147484280" r:id="rId14"/>
    <p:sldLayoutId id="2147484282" r:id="rId15"/>
    <p:sldLayoutId id="2147484283" r:id="rId16"/>
  </p:sldLayoutIdLst>
  <p:txStyles>
    <p:titleStyle>
      <a:lvl1pPr algn="ctr" rtl="0" eaLnBrk="0" fontAlgn="base" hangingPunct="0">
        <a:spcBef>
          <a:spcPct val="0"/>
        </a:spcBef>
        <a:spcAft>
          <a:spcPct val="0"/>
        </a:spcAft>
        <a:defRPr kumimoji="1" sz="3600">
          <a:solidFill>
            <a:schemeClr val="tx2"/>
          </a:solidFill>
          <a:latin typeface="+mj-lt"/>
          <a:ea typeface="+mj-ea"/>
          <a:cs typeface="宋体" charset="0"/>
        </a:defRPr>
      </a:lvl1pPr>
      <a:lvl2pPr algn="ctr" rtl="0" eaLnBrk="0" fontAlgn="base" hangingPunct="0">
        <a:spcBef>
          <a:spcPct val="0"/>
        </a:spcBef>
        <a:spcAft>
          <a:spcPct val="0"/>
        </a:spcAft>
        <a:defRPr kumimoji="1" sz="3600">
          <a:solidFill>
            <a:schemeClr val="tx2"/>
          </a:solidFill>
          <a:latin typeface="Arial" charset="0"/>
          <a:ea typeface="宋体" pitchFamily="2" charset="-122"/>
          <a:cs typeface="宋体" charset="0"/>
        </a:defRPr>
      </a:lvl2pPr>
      <a:lvl3pPr algn="ctr" rtl="0" eaLnBrk="0" fontAlgn="base" hangingPunct="0">
        <a:spcBef>
          <a:spcPct val="0"/>
        </a:spcBef>
        <a:spcAft>
          <a:spcPct val="0"/>
        </a:spcAft>
        <a:defRPr kumimoji="1" sz="3600">
          <a:solidFill>
            <a:schemeClr val="tx2"/>
          </a:solidFill>
          <a:latin typeface="Arial" charset="0"/>
          <a:ea typeface="宋体" pitchFamily="2" charset="-122"/>
          <a:cs typeface="宋体" charset="0"/>
        </a:defRPr>
      </a:lvl3pPr>
      <a:lvl4pPr algn="ctr" rtl="0" eaLnBrk="0" fontAlgn="base" hangingPunct="0">
        <a:spcBef>
          <a:spcPct val="0"/>
        </a:spcBef>
        <a:spcAft>
          <a:spcPct val="0"/>
        </a:spcAft>
        <a:defRPr kumimoji="1" sz="3600">
          <a:solidFill>
            <a:schemeClr val="tx2"/>
          </a:solidFill>
          <a:latin typeface="Arial" charset="0"/>
          <a:ea typeface="宋体" pitchFamily="2" charset="-122"/>
          <a:cs typeface="宋体" charset="0"/>
        </a:defRPr>
      </a:lvl4pPr>
      <a:lvl5pPr algn="ctr" rtl="0" eaLnBrk="0" fontAlgn="base" hangingPunct="0">
        <a:spcBef>
          <a:spcPct val="0"/>
        </a:spcBef>
        <a:spcAft>
          <a:spcPct val="0"/>
        </a:spcAft>
        <a:defRPr kumimoji="1" sz="3600">
          <a:solidFill>
            <a:schemeClr val="tx2"/>
          </a:solidFill>
          <a:latin typeface="Arial" charset="0"/>
          <a:ea typeface="宋体" pitchFamily="2" charset="-122"/>
          <a:cs typeface="宋体" charset="0"/>
        </a:defRPr>
      </a:lvl5pPr>
      <a:lvl6pPr marL="457200" algn="ctr" rtl="0" fontAlgn="base">
        <a:spcBef>
          <a:spcPct val="0"/>
        </a:spcBef>
        <a:spcAft>
          <a:spcPct val="0"/>
        </a:spcAft>
        <a:defRPr sz="4000">
          <a:solidFill>
            <a:schemeClr val="tx2"/>
          </a:solidFill>
          <a:latin typeface="Arial" charset="0"/>
          <a:ea typeface="宋体" pitchFamily="2" charset="-122"/>
        </a:defRPr>
      </a:lvl6pPr>
      <a:lvl7pPr marL="914400" algn="ctr" rtl="0" fontAlgn="base">
        <a:spcBef>
          <a:spcPct val="0"/>
        </a:spcBef>
        <a:spcAft>
          <a:spcPct val="0"/>
        </a:spcAft>
        <a:defRPr sz="4000">
          <a:solidFill>
            <a:schemeClr val="tx2"/>
          </a:solidFill>
          <a:latin typeface="Arial" charset="0"/>
          <a:ea typeface="宋体" pitchFamily="2" charset="-122"/>
        </a:defRPr>
      </a:lvl7pPr>
      <a:lvl8pPr marL="1371600" algn="ctr" rtl="0" fontAlgn="base">
        <a:spcBef>
          <a:spcPct val="0"/>
        </a:spcBef>
        <a:spcAft>
          <a:spcPct val="0"/>
        </a:spcAft>
        <a:defRPr sz="4000">
          <a:solidFill>
            <a:schemeClr val="tx2"/>
          </a:solidFill>
          <a:latin typeface="Arial" charset="0"/>
          <a:ea typeface="宋体" pitchFamily="2" charset="-122"/>
        </a:defRPr>
      </a:lvl8pPr>
      <a:lvl9pPr marL="1828800" algn="ctr" rtl="0" fontAlgn="base">
        <a:spcBef>
          <a:spcPct val="0"/>
        </a:spcBef>
        <a:spcAft>
          <a:spcPct val="0"/>
        </a:spcAft>
        <a:defRPr sz="40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宋体" charset="0"/>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keg.cs.tsinghua.edu.cn/jietan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tiff"/></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tiff"/></Relationships>
</file>

<file path=ppt/slides/_rels/slide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3.emf"/></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em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7.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1.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github.com/THUDM/GATNE"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github.com/THUDM/GATNE" TargetMode="External"/><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emf"/><Relationship Id="rId7" Type="http://schemas.openxmlformats.org/officeDocument/2006/relationships/image" Target="../media/image46.em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1.emf"/><Relationship Id="rId5" Type="http://schemas.openxmlformats.org/officeDocument/2006/relationships/image" Target="../media/image45.emf"/><Relationship Id="rId4" Type="http://schemas.openxmlformats.org/officeDocument/2006/relationships/image" Target="../media/image44.emf"/></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github.com/THUDM/CogQA"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44.xml.rels><?xml version="1.0" encoding="UTF-8" standalone="yes"?>
<Relationships xmlns="http://schemas.openxmlformats.org/package/2006/relationships"><Relationship Id="rId3" Type="http://schemas.openxmlformats.org/officeDocument/2006/relationships/hyperlink" Target="https://github.com/THUDM/KOBE/"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4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https://keg.cs.tsinghua.edu.cn/cogdl/"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keg.cs.tsinghua.edu.cn/cogdl/"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keg.cs.tsinghua.edu.cn/cogdl/node-classification.html"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keg.cs.tsinghua.edu.cn/cogdl/link-prediction.html" TargetMode="Externa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72.tiff"/></Relationships>
</file>

<file path=ppt/slides/_rels/slide54.xml.rels><?xml version="1.0" encoding="UTF-8" standalone="yes"?>
<Relationships xmlns="http://schemas.openxmlformats.org/package/2006/relationships"><Relationship Id="rId2" Type="http://schemas.openxmlformats.org/officeDocument/2006/relationships/hyperlink" Target="http://keg.cs.tsinghua.edu.cn/jietang"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keg.cs.tsinghua.edu.cn/jietang" TargetMode="External"/><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hyperlink" Target="https://keg.cs.tsinghua.edu.cn/cogd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28464" y="1808820"/>
            <a:ext cx="9649072" cy="2299965"/>
          </a:xfrm>
        </p:spPr>
        <p:txBody>
          <a:bodyPr/>
          <a:lstStyle/>
          <a:p>
            <a:pPr>
              <a:spcBef>
                <a:spcPts val="1200"/>
              </a:spcBef>
            </a:pPr>
            <a:r>
              <a:rPr lang="en-US" altLang="zh-CN" sz="4000" dirty="0">
                <a:solidFill>
                  <a:schemeClr val="tx1"/>
                </a:solidFill>
                <a:ea typeface="SimHei" charset="-122"/>
                <a:cs typeface="SimHei" charset="-122"/>
              </a:rPr>
              <a:t>Cognitive Graph: Representation, Reasoning, and Generation</a:t>
            </a:r>
            <a:endParaRPr lang="zh-CN" altLang="en-US" sz="4000" dirty="0">
              <a:solidFill>
                <a:schemeClr val="tx1"/>
              </a:solidFill>
              <a:ea typeface="SimHei" charset="-122"/>
              <a:cs typeface="SimHei" charset="-122"/>
            </a:endParaRPr>
          </a:p>
        </p:txBody>
      </p:sp>
      <p:sp>
        <p:nvSpPr>
          <p:cNvPr id="3" name="副标题 2"/>
          <p:cNvSpPr>
            <a:spLocks noGrp="1"/>
          </p:cNvSpPr>
          <p:nvPr>
            <p:ph type="subTitle" idx="1"/>
          </p:nvPr>
        </p:nvSpPr>
        <p:spPr>
          <a:xfrm>
            <a:off x="380492" y="4437112"/>
            <a:ext cx="9037004" cy="1728192"/>
          </a:xfrm>
        </p:spPr>
        <p:txBody>
          <a:bodyPr/>
          <a:lstStyle/>
          <a:p>
            <a:r>
              <a:rPr lang="en-US" altLang="zh-CN" sz="3600" dirty="0" err="1"/>
              <a:t>Jie</a:t>
            </a:r>
            <a:r>
              <a:rPr lang="en-US" altLang="zh-CN" sz="3600" dirty="0"/>
              <a:t> Tang</a:t>
            </a:r>
            <a:endParaRPr lang="en-US" altLang="zh-CN" sz="3600" baseline="30000" dirty="0"/>
          </a:p>
          <a:p>
            <a:r>
              <a:rPr lang="en-US" altLang="zh-CN" sz="2400" dirty="0"/>
              <a:t>Computer Science</a:t>
            </a:r>
          </a:p>
          <a:p>
            <a:r>
              <a:rPr lang="en-US" altLang="zh-CN" sz="2400" dirty="0"/>
              <a:t>Tsinghua University</a:t>
            </a:r>
          </a:p>
        </p:txBody>
      </p:sp>
      <p:sp>
        <p:nvSpPr>
          <p:cNvPr id="4" name="Rectangle 3"/>
          <p:cNvSpPr/>
          <p:nvPr/>
        </p:nvSpPr>
        <p:spPr>
          <a:xfrm>
            <a:off x="0" y="6408712"/>
            <a:ext cx="9906000" cy="47667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324000" rtlCol="0" anchor="ctr"/>
          <a:lstStyle/>
          <a:p>
            <a:pPr marL="0" lvl="1"/>
            <a:r>
              <a:rPr lang="en-US" dirty="0">
                <a:solidFill>
                  <a:schemeClr val="tx1"/>
                </a:solidFill>
              </a:rPr>
              <a:t>The slides can </a:t>
            </a:r>
            <a:r>
              <a:rPr lang="en-US">
                <a:solidFill>
                  <a:schemeClr val="tx1"/>
                </a:solidFill>
              </a:rPr>
              <a:t>be downloaded at              </a:t>
            </a:r>
            <a:r>
              <a:rPr lang="en-US" dirty="0">
                <a:solidFill>
                  <a:schemeClr val="tx1"/>
                </a:solidFill>
                <a:hlinkClick r:id="rId3"/>
              </a:rPr>
              <a:t>http://keg.cs.tsinghua.edu.cn/jietang</a:t>
            </a:r>
            <a:endParaRPr lang="en-US" dirty="0">
              <a:solidFill>
                <a:schemeClr val="tx1"/>
              </a:solidFill>
            </a:endParaRPr>
          </a:p>
        </p:txBody>
      </p:sp>
    </p:spTree>
    <p:extLst>
      <p:ext uri="{BB962C8B-B14F-4D97-AF65-F5344CB8AC3E}">
        <p14:creationId xmlns:p14="http://schemas.microsoft.com/office/powerpoint/2010/main" val="260153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73304-A0FD-0F4C-9253-8C68FF979429}"/>
              </a:ext>
            </a:extLst>
          </p:cNvPr>
          <p:cNvSpPr>
            <a:spLocks noGrp="1"/>
          </p:cNvSpPr>
          <p:nvPr>
            <p:ph type="title"/>
          </p:nvPr>
        </p:nvSpPr>
        <p:spPr/>
        <p:txBody>
          <a:bodyPr/>
          <a:lstStyle/>
          <a:p>
            <a:r>
              <a:rPr lang="en-US" dirty="0"/>
              <a:t>Knowledge Graph</a:t>
            </a:r>
          </a:p>
        </p:txBody>
      </p:sp>
      <p:sp>
        <p:nvSpPr>
          <p:cNvPr id="3" name="Content Placeholder 2">
            <a:extLst>
              <a:ext uri="{FF2B5EF4-FFF2-40B4-BE49-F238E27FC236}">
                <a16:creationId xmlns:a16="http://schemas.microsoft.com/office/drawing/2014/main" id="{F4BFC8C3-D724-8C4C-B91E-409CBD51FF0A}"/>
              </a:ext>
            </a:extLst>
          </p:cNvPr>
          <p:cNvSpPr>
            <a:spLocks noGrp="1"/>
          </p:cNvSpPr>
          <p:nvPr>
            <p:ph idx="1"/>
          </p:nvPr>
        </p:nvSpPr>
        <p:spPr/>
        <p:txBody>
          <a:bodyPr/>
          <a:lstStyle/>
          <a:p>
            <a:r>
              <a:rPr lang="en-US" dirty="0"/>
              <a:t>“Knowledge graph” was used by Google 2012</a:t>
            </a:r>
          </a:p>
          <a:p>
            <a:r>
              <a:rPr lang="en-US" dirty="0"/>
              <a:t>Knowledge engineering, expert system</a:t>
            </a:r>
          </a:p>
          <a:p>
            <a:r>
              <a:rPr lang="en-US" dirty="0"/>
              <a:t>CYC: the world's longest-lived AI project (1985)</a:t>
            </a:r>
          </a:p>
        </p:txBody>
      </p:sp>
      <p:pic>
        <p:nvPicPr>
          <p:cNvPr id="4" name="Picture 3">
            <a:extLst>
              <a:ext uri="{FF2B5EF4-FFF2-40B4-BE49-F238E27FC236}">
                <a16:creationId xmlns:a16="http://schemas.microsoft.com/office/drawing/2014/main" id="{2CC16B2D-E6DF-9A46-A201-E285A148FEF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16696" y="3479897"/>
            <a:ext cx="5688632" cy="2844316"/>
          </a:xfrm>
          <a:prstGeom prst="rect">
            <a:avLst/>
          </a:prstGeom>
        </p:spPr>
      </p:pic>
    </p:spTree>
    <p:extLst>
      <p:ext uri="{BB962C8B-B14F-4D97-AF65-F5344CB8AC3E}">
        <p14:creationId xmlns:p14="http://schemas.microsoft.com/office/powerpoint/2010/main" val="1431447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solidFill>
                  <a:schemeClr val="tx1"/>
                </a:solidFill>
                <a:latin typeface="+mn-lt"/>
                <a:ea typeface="SimHei" charset="-122"/>
                <a:cs typeface="SimHei" charset="-122"/>
              </a:rPr>
              <a:t>Knowledge &amp; AI</a:t>
            </a:r>
            <a:endParaRPr kumimoji="1" lang="zh-CN" altLang="en-US" sz="2800" dirty="0">
              <a:latin typeface="+mn-lt"/>
              <a:ea typeface="Helvetica Neue" charset="0"/>
              <a:cs typeface="Helvetica Neue" charset="0"/>
            </a:endParaRPr>
          </a:p>
        </p:txBody>
      </p:sp>
      <p:sp>
        <p:nvSpPr>
          <p:cNvPr id="4" name="矩形 32"/>
          <p:cNvSpPr/>
          <p:nvPr/>
        </p:nvSpPr>
        <p:spPr>
          <a:xfrm>
            <a:off x="848544" y="4617132"/>
            <a:ext cx="2268252" cy="584200"/>
          </a:xfrm>
          <a:prstGeom prst="rect">
            <a:avLst/>
          </a:prstGeom>
          <a:solidFill>
            <a:srgbClr val="BFEEFC"/>
          </a:solidFill>
          <a:ln w="22225">
            <a:solidFill>
              <a:srgbClr val="0087C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solidFill>
                  <a:schemeClr val="tx1"/>
                </a:solidFill>
                <a:ea typeface="SimHei" charset="-122"/>
                <a:cs typeface="SimHei" charset="-122"/>
              </a:rPr>
              <a:t>Big Data</a:t>
            </a:r>
            <a:endParaRPr lang="zh-CN" altLang="en-US" sz="3200" dirty="0">
              <a:solidFill>
                <a:schemeClr val="tx1"/>
              </a:solidFill>
              <a:ea typeface="SimHei" charset="-122"/>
              <a:cs typeface="SimHei" charset="-122"/>
            </a:endParaRPr>
          </a:p>
        </p:txBody>
      </p:sp>
      <p:sp>
        <p:nvSpPr>
          <p:cNvPr id="5" name="矩形 32"/>
          <p:cNvSpPr/>
          <p:nvPr/>
        </p:nvSpPr>
        <p:spPr>
          <a:xfrm>
            <a:off x="3854878" y="4617132"/>
            <a:ext cx="2268252" cy="584200"/>
          </a:xfrm>
          <a:prstGeom prst="rect">
            <a:avLst/>
          </a:prstGeom>
          <a:solidFill>
            <a:srgbClr val="BFEEFC"/>
          </a:solidFill>
          <a:ln w="22225">
            <a:solidFill>
              <a:srgbClr val="0087C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solidFill>
                  <a:schemeClr val="tx1"/>
                </a:solidFill>
                <a:ea typeface="SimHei" charset="-122"/>
                <a:cs typeface="SimHei" charset="-122"/>
              </a:rPr>
              <a:t>Knowledge</a:t>
            </a:r>
            <a:endParaRPr lang="zh-CN" altLang="en-US" sz="3200" dirty="0">
              <a:solidFill>
                <a:schemeClr val="tx1"/>
              </a:solidFill>
              <a:ea typeface="SimHei" charset="-122"/>
              <a:cs typeface="SimHei" charset="-122"/>
            </a:endParaRPr>
          </a:p>
        </p:txBody>
      </p:sp>
      <p:sp>
        <p:nvSpPr>
          <p:cNvPr id="6" name="矩形 32"/>
          <p:cNvSpPr/>
          <p:nvPr/>
        </p:nvSpPr>
        <p:spPr>
          <a:xfrm>
            <a:off x="6861212" y="4617132"/>
            <a:ext cx="2268252" cy="584200"/>
          </a:xfrm>
          <a:prstGeom prst="rect">
            <a:avLst/>
          </a:prstGeom>
          <a:solidFill>
            <a:srgbClr val="BFEEFC"/>
          </a:solidFill>
          <a:ln w="22225">
            <a:solidFill>
              <a:srgbClr val="0087C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solidFill>
                  <a:schemeClr val="tx1"/>
                </a:solidFill>
                <a:ea typeface="SimHei" charset="-122"/>
                <a:cs typeface="SimHei" charset="-122"/>
              </a:rPr>
              <a:t>Intelligence</a:t>
            </a:r>
            <a:endParaRPr lang="zh-CN" altLang="en-US" sz="3200" dirty="0">
              <a:solidFill>
                <a:schemeClr val="tx1"/>
              </a:solidFill>
              <a:ea typeface="SimHei" charset="-122"/>
              <a:cs typeface="SimHei" charset="-122"/>
            </a:endParaRPr>
          </a:p>
        </p:txBody>
      </p:sp>
      <p:sp>
        <p:nvSpPr>
          <p:cNvPr id="7" name="Down Arrow 4"/>
          <p:cNvSpPr/>
          <p:nvPr/>
        </p:nvSpPr>
        <p:spPr>
          <a:xfrm rot="16200000">
            <a:off x="3336484" y="4649472"/>
            <a:ext cx="396043" cy="475380"/>
          </a:xfrm>
          <a:prstGeom prst="down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Helvetica Neue" charset="0"/>
              <a:ea typeface="Helvetica Neue" charset="0"/>
              <a:cs typeface="Helvetica Neue" charset="0"/>
            </a:endParaRPr>
          </a:p>
        </p:txBody>
      </p:sp>
      <p:sp>
        <p:nvSpPr>
          <p:cNvPr id="8" name="Down Arrow 4"/>
          <p:cNvSpPr/>
          <p:nvPr/>
        </p:nvSpPr>
        <p:spPr>
          <a:xfrm rot="16200000">
            <a:off x="6312151" y="4649472"/>
            <a:ext cx="396043" cy="475380"/>
          </a:xfrm>
          <a:prstGeom prst="down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Helvetica Neue" charset="0"/>
              <a:ea typeface="Helvetica Neue" charset="0"/>
              <a:cs typeface="Helvetica Neue" charset="0"/>
            </a:endParaRPr>
          </a:p>
        </p:txBody>
      </p:sp>
      <p:pic>
        <p:nvPicPr>
          <p:cNvPr id="9" name="图片 2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45289" y="2204864"/>
            <a:ext cx="936104" cy="967193"/>
          </a:xfrm>
          <a:prstGeom prst="rect">
            <a:avLst/>
          </a:prstGeom>
        </p:spPr>
      </p:pic>
      <p:sp>
        <p:nvSpPr>
          <p:cNvPr id="10" name="文本框 27"/>
          <p:cNvSpPr txBox="1"/>
          <p:nvPr/>
        </p:nvSpPr>
        <p:spPr>
          <a:xfrm>
            <a:off x="7041232" y="3238325"/>
            <a:ext cx="1890956" cy="830997"/>
          </a:xfrm>
          <a:prstGeom prst="rect">
            <a:avLst/>
          </a:prstGeom>
          <a:noFill/>
        </p:spPr>
        <p:txBody>
          <a:bodyPr wrap="square" rtlCol="0">
            <a:spAutoFit/>
          </a:bodyPr>
          <a:lstStyle/>
          <a:p>
            <a:pPr algn="ctr"/>
            <a:r>
              <a:rPr kumimoji="1" lang="en-US" altLang="zh-CN" sz="1600" dirty="0">
                <a:latin typeface="+mn-lt"/>
              </a:rPr>
              <a:t>Tim</a:t>
            </a:r>
            <a:r>
              <a:rPr kumimoji="1" lang="zh-CN" altLang="en-US" sz="1600" dirty="0">
                <a:latin typeface="+mn-lt"/>
              </a:rPr>
              <a:t> </a:t>
            </a:r>
            <a:r>
              <a:rPr kumimoji="1" lang="en-US" altLang="zh-CN" sz="1600" dirty="0">
                <a:latin typeface="+mn-lt"/>
              </a:rPr>
              <a:t>Berners</a:t>
            </a:r>
            <a:r>
              <a:rPr kumimoji="1" lang="zh-CN" altLang="en-US" sz="1600" dirty="0">
                <a:latin typeface="+mn-lt"/>
              </a:rPr>
              <a:t> </a:t>
            </a:r>
            <a:r>
              <a:rPr kumimoji="1" lang="en-US" altLang="zh-CN" sz="1600" dirty="0">
                <a:latin typeface="+mn-lt"/>
              </a:rPr>
              <a:t>Lee</a:t>
            </a:r>
          </a:p>
          <a:p>
            <a:pPr algn="ctr"/>
            <a:r>
              <a:rPr kumimoji="1" lang="en-US" altLang="zh-CN" sz="1600" dirty="0">
                <a:latin typeface="+mn-lt"/>
                <a:ea typeface="Microsoft YaHei" charset="-122"/>
                <a:cs typeface="Microsoft YaHei" charset="-122"/>
              </a:rPr>
              <a:t>Father of WWW</a:t>
            </a:r>
            <a:endParaRPr kumimoji="1" lang="en-US" altLang="zh-CN" sz="1600" dirty="0">
              <a:latin typeface="+mn-lt"/>
              <a:ea typeface="SimHei" charset="-122"/>
              <a:cs typeface="SimHei" charset="-122"/>
            </a:endParaRPr>
          </a:p>
          <a:p>
            <a:pPr algn="ctr"/>
            <a:r>
              <a:rPr kumimoji="1" lang="en-US" altLang="zh-CN" sz="1600" dirty="0">
                <a:latin typeface="+mn-lt"/>
                <a:ea typeface="SimHei" charset="-122"/>
                <a:cs typeface="SimHei" charset="-122"/>
              </a:rPr>
              <a:t>Turing Award</a:t>
            </a:r>
            <a:endParaRPr kumimoji="1" lang="zh-CN" altLang="en-US" sz="2000" dirty="0">
              <a:latin typeface="+mn-lt"/>
              <a:ea typeface="SimHei" charset="-122"/>
              <a:cs typeface="SimHei" charset="-122"/>
            </a:endParaRPr>
          </a:p>
        </p:txBody>
      </p:sp>
      <p:pic>
        <p:nvPicPr>
          <p:cNvPr id="11" name="Picture 10"/>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384597" y="2238034"/>
            <a:ext cx="866050" cy="1067103"/>
          </a:xfrm>
          <a:prstGeom prst="rect">
            <a:avLst/>
          </a:prstGeom>
        </p:spPr>
      </p:pic>
      <p:sp>
        <p:nvSpPr>
          <p:cNvPr id="12" name="文本框 27"/>
          <p:cNvSpPr txBox="1"/>
          <p:nvPr/>
        </p:nvSpPr>
        <p:spPr>
          <a:xfrm>
            <a:off x="776536" y="3374412"/>
            <a:ext cx="2160240" cy="830997"/>
          </a:xfrm>
          <a:prstGeom prst="rect">
            <a:avLst/>
          </a:prstGeom>
          <a:noFill/>
        </p:spPr>
        <p:txBody>
          <a:bodyPr wrap="square" rtlCol="0">
            <a:spAutoFit/>
          </a:bodyPr>
          <a:lstStyle/>
          <a:p>
            <a:pPr algn="ctr"/>
            <a:r>
              <a:rPr kumimoji="1" lang="en-US" altLang="zh-CN" sz="1600" dirty="0">
                <a:latin typeface="+mn-lt"/>
              </a:rPr>
              <a:t>Edward</a:t>
            </a:r>
            <a:r>
              <a:rPr kumimoji="1" lang="zh-CN" altLang="en-US" sz="1600" dirty="0">
                <a:latin typeface="+mn-lt"/>
              </a:rPr>
              <a:t> </a:t>
            </a:r>
            <a:r>
              <a:rPr kumimoji="1" lang="en-US" altLang="zh-CN" sz="1600" dirty="0" err="1">
                <a:latin typeface="+mn-lt"/>
              </a:rPr>
              <a:t>Feigenbaum</a:t>
            </a:r>
            <a:endParaRPr kumimoji="1" lang="en-US" altLang="zh-CN" sz="1600" dirty="0">
              <a:latin typeface="+mn-lt"/>
            </a:endParaRPr>
          </a:p>
          <a:p>
            <a:pPr algn="ctr"/>
            <a:r>
              <a:rPr kumimoji="1" lang="en-US" altLang="zh-CN" sz="1600" dirty="0">
                <a:solidFill>
                  <a:schemeClr val="tx1"/>
                </a:solidFill>
                <a:latin typeface="+mn-lt"/>
                <a:ea typeface="Microsoft YaHei" charset="-122"/>
                <a:cs typeface="Microsoft YaHei" charset="-122"/>
              </a:rPr>
              <a:t>Father of KB</a:t>
            </a:r>
          </a:p>
          <a:p>
            <a:pPr algn="ctr"/>
            <a:r>
              <a:rPr kumimoji="1" lang="en-US" altLang="zh-CN" sz="1600" dirty="0">
                <a:latin typeface="+mn-lt"/>
                <a:ea typeface="SimHei" charset="-122"/>
                <a:cs typeface="SimHei" charset="-122"/>
              </a:rPr>
              <a:t>Turing Award</a:t>
            </a:r>
            <a:endParaRPr kumimoji="1" lang="zh-CN" altLang="en-US" sz="2000" dirty="0">
              <a:solidFill>
                <a:schemeClr val="tx1"/>
              </a:solidFill>
              <a:latin typeface="+mn-lt"/>
              <a:ea typeface="SimHei" charset="-122"/>
              <a:cs typeface="SimHei" charset="-122"/>
            </a:endParaRPr>
          </a:p>
        </p:txBody>
      </p:sp>
      <p:sp>
        <p:nvSpPr>
          <p:cNvPr id="13" name="Rectangle 6"/>
          <p:cNvSpPr>
            <a:spLocks noChangeArrowheads="1"/>
          </p:cNvSpPr>
          <p:nvPr/>
        </p:nvSpPr>
        <p:spPr bwMode="auto">
          <a:xfrm>
            <a:off x="271464" y="1521612"/>
            <a:ext cx="9151620" cy="430815"/>
          </a:xfrm>
          <a:prstGeom prst="rect">
            <a:avLst/>
          </a:prstGeom>
          <a:noFill/>
          <a:ln w="9525">
            <a:noFill/>
            <a:miter lim="800000"/>
            <a:headEnd/>
            <a:tailEnd/>
          </a:ln>
        </p:spPr>
        <p:txBody>
          <a:bodyPr lIns="18000" rIns="18000" anchor="ctr"/>
          <a:lstStyle/>
          <a:p>
            <a:pPr>
              <a:lnSpc>
                <a:spcPct val="80000"/>
              </a:lnSpc>
            </a:pPr>
            <a:r>
              <a:rPr lang="en-US" altLang="zh-CN" sz="2800" dirty="0">
                <a:latin typeface="+mn-lt"/>
                <a:ea typeface="SimHei" charset="0"/>
                <a:cs typeface="SimHei" charset="0"/>
              </a:rPr>
              <a:t>* Two keys for AI: </a:t>
            </a:r>
            <a:r>
              <a:rPr lang="en-US" altLang="zh-CN" sz="2800" dirty="0">
                <a:solidFill>
                  <a:srgbClr val="C00000"/>
                </a:solidFill>
                <a:latin typeface="+mn-lt"/>
                <a:ea typeface="SimHei" charset="0"/>
                <a:cs typeface="SimHei" charset="0"/>
              </a:rPr>
              <a:t>Knowledge Base</a:t>
            </a:r>
            <a:r>
              <a:rPr lang="zh-CN" altLang="en-US" sz="2800" dirty="0">
                <a:solidFill>
                  <a:srgbClr val="C00000"/>
                </a:solidFill>
                <a:latin typeface="+mn-lt"/>
                <a:ea typeface="SimHei" charset="0"/>
                <a:cs typeface="SimHei" charset="0"/>
              </a:rPr>
              <a:t> </a:t>
            </a:r>
            <a:r>
              <a:rPr lang="en-US" altLang="zh-CN" sz="2800" dirty="0">
                <a:solidFill>
                  <a:srgbClr val="C00000"/>
                </a:solidFill>
                <a:latin typeface="+mn-lt"/>
                <a:ea typeface="SimHei" charset="0"/>
                <a:cs typeface="SimHei" charset="0"/>
              </a:rPr>
              <a:t>+</a:t>
            </a:r>
            <a:r>
              <a:rPr lang="zh-CN" altLang="en-US" sz="2800" dirty="0">
                <a:solidFill>
                  <a:srgbClr val="C00000"/>
                </a:solidFill>
                <a:latin typeface="+mn-lt"/>
                <a:ea typeface="SimHei" charset="0"/>
                <a:cs typeface="SimHei" charset="0"/>
              </a:rPr>
              <a:t> </a:t>
            </a:r>
            <a:r>
              <a:rPr lang="en-US" altLang="zh-CN" sz="2800" dirty="0">
                <a:solidFill>
                  <a:srgbClr val="C00000"/>
                </a:solidFill>
                <a:latin typeface="+mn-lt"/>
                <a:ea typeface="SimHei" charset="0"/>
                <a:cs typeface="SimHei" charset="0"/>
              </a:rPr>
              <a:t>Intelligent Algorithm</a:t>
            </a:r>
          </a:p>
        </p:txBody>
      </p:sp>
      <p:sp>
        <p:nvSpPr>
          <p:cNvPr id="14" name="矩形 2">
            <a:extLst>
              <a:ext uri="{FF2B5EF4-FFF2-40B4-BE49-F238E27FC236}">
                <a16:creationId xmlns:a16="http://schemas.microsoft.com/office/drawing/2014/main" id="{BD2F7AE2-70C3-1E4B-AE0A-9ADB7D7646CC}"/>
              </a:ext>
            </a:extLst>
          </p:cNvPr>
          <p:cNvSpPr>
            <a:spLocks noChangeArrowheads="1"/>
          </p:cNvSpPr>
          <p:nvPr/>
        </p:nvSpPr>
        <p:spPr bwMode="auto">
          <a:xfrm>
            <a:off x="0" y="6489340"/>
            <a:ext cx="9906000" cy="368661"/>
          </a:xfrm>
          <a:prstGeom prst="rect">
            <a:avLst/>
          </a:prstGeom>
          <a:solidFill>
            <a:schemeClr val="bg1"/>
          </a:solidFill>
          <a:ln w="9525">
            <a:noFill/>
            <a:miter lim="800000"/>
            <a:headEnd/>
            <a:tailEnd/>
          </a:ln>
        </p:spPr>
        <p:txBody>
          <a:bodyPr wrap="square">
            <a:noAutofit/>
          </a:bodyPr>
          <a:lstStyle/>
          <a:p>
            <a:pPr>
              <a:spcAft>
                <a:spcPts val="600"/>
              </a:spcAft>
            </a:pPr>
            <a:r>
              <a:rPr lang="en-US" altLang="zh-CN" sz="1200" dirty="0">
                <a:latin typeface="Helvetica Neue" charset="0"/>
                <a:ea typeface="Helvetica Neue" charset="0"/>
                <a:cs typeface="Helvetica Neue" charset="0"/>
              </a:rPr>
              <a:t>[1] J. Tang, J. Zhang, L. Yao, J. Li, L. Zhang, and Z. Su. </a:t>
            </a:r>
            <a:r>
              <a:rPr lang="en-US" altLang="zh-CN" sz="1200" dirty="0" err="1">
                <a:latin typeface="Helvetica Neue" charset="0"/>
                <a:ea typeface="Helvetica Neue" charset="0"/>
                <a:cs typeface="Helvetica Neue" charset="0"/>
              </a:rPr>
              <a:t>ArnetMiner</a:t>
            </a:r>
            <a:r>
              <a:rPr lang="en-US" altLang="zh-CN" sz="1200" dirty="0">
                <a:latin typeface="Helvetica Neue" charset="0"/>
                <a:ea typeface="Helvetica Neue" charset="0"/>
                <a:cs typeface="Helvetica Neue" charset="0"/>
              </a:rPr>
              <a:t>: Extraction and Mining of Academic Social Networks. KDD’08. pp.990-998.</a:t>
            </a:r>
            <a:endParaRPr lang="zh-CN" altLang="en-US" sz="1200" dirty="0">
              <a:latin typeface="Helvetica Neue" charset="0"/>
              <a:ea typeface="Helvetica Neue" charset="0"/>
              <a:cs typeface="Helvetica Neue" charset="0"/>
            </a:endParaRPr>
          </a:p>
        </p:txBody>
      </p:sp>
    </p:spTree>
    <p:extLst>
      <p:ext uri="{BB962C8B-B14F-4D97-AF65-F5344CB8AC3E}">
        <p14:creationId xmlns:p14="http://schemas.microsoft.com/office/powerpoint/2010/main" val="1850357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B4D32-710D-9A46-8F6D-E7D116D1DC40}"/>
              </a:ext>
            </a:extLst>
          </p:cNvPr>
          <p:cNvSpPr>
            <a:spLocks noGrp="1"/>
          </p:cNvSpPr>
          <p:nvPr>
            <p:ph type="title"/>
          </p:nvPr>
        </p:nvSpPr>
        <p:spPr/>
        <p:txBody>
          <a:bodyPr/>
          <a:lstStyle/>
          <a:p>
            <a:r>
              <a:rPr lang="en-US" dirty="0" err="1"/>
              <a:t>ReThinking</a:t>
            </a:r>
            <a:r>
              <a:rPr lang="en-US" dirty="0"/>
              <a:t>…</a:t>
            </a:r>
            <a:r>
              <a:rPr lang="zh-CN" altLang="en-US" dirty="0"/>
              <a:t> </a:t>
            </a:r>
            <a:r>
              <a:rPr lang="en-US" altLang="zh-CN" dirty="0"/>
              <a:t>(Recall CNCC’18)</a:t>
            </a:r>
            <a:endParaRPr lang="en-US" dirty="0"/>
          </a:p>
        </p:txBody>
      </p:sp>
      <p:pic>
        <p:nvPicPr>
          <p:cNvPr id="4" name="图片 6">
            <a:extLst>
              <a:ext uri="{FF2B5EF4-FFF2-40B4-BE49-F238E27FC236}">
                <a16:creationId xmlns:a16="http://schemas.microsoft.com/office/drawing/2014/main" id="{38FC415F-7B6C-D843-B86E-72D7B353E22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2659"/>
          <a:stretch/>
        </p:blipFill>
        <p:spPr>
          <a:xfrm>
            <a:off x="368013" y="1484784"/>
            <a:ext cx="9146035" cy="5328592"/>
          </a:xfrm>
          <a:prstGeom prst="rect">
            <a:avLst/>
          </a:prstGeom>
        </p:spPr>
      </p:pic>
      <p:sp>
        <p:nvSpPr>
          <p:cNvPr id="5" name="Rectangle 4">
            <a:extLst>
              <a:ext uri="{FF2B5EF4-FFF2-40B4-BE49-F238E27FC236}">
                <a16:creationId xmlns:a16="http://schemas.microsoft.com/office/drawing/2014/main" id="{34A1F719-92E3-BF43-A4D4-9FE04F933421}"/>
              </a:ext>
            </a:extLst>
          </p:cNvPr>
          <p:cNvSpPr/>
          <p:nvPr/>
        </p:nvSpPr>
        <p:spPr>
          <a:xfrm>
            <a:off x="1640632" y="981075"/>
            <a:ext cx="1296144" cy="5037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a:solidFill>
                  <a:schemeClr val="tx1"/>
                </a:solidFill>
                <a:latin typeface="SimHei" panose="02010609060101010101" pitchFamily="49" charset="-122"/>
                <a:ea typeface="SimHei" panose="02010609060101010101" pitchFamily="49" charset="-122"/>
              </a:rPr>
              <a:t>数据</a:t>
            </a:r>
            <a:endParaRPr lang="en-US" dirty="0">
              <a:solidFill>
                <a:schemeClr val="tx1"/>
              </a:solidFill>
              <a:latin typeface="SimHei" panose="02010609060101010101" pitchFamily="49" charset="-122"/>
              <a:ea typeface="SimHei" panose="02010609060101010101" pitchFamily="49" charset="-122"/>
            </a:endParaRPr>
          </a:p>
        </p:txBody>
      </p:sp>
      <p:sp>
        <p:nvSpPr>
          <p:cNvPr id="6" name="箭头: 右 3">
            <a:extLst>
              <a:ext uri="{FF2B5EF4-FFF2-40B4-BE49-F238E27FC236}">
                <a16:creationId xmlns:a16="http://schemas.microsoft.com/office/drawing/2014/main" id="{57A1EFC3-EFAE-E943-9E81-89FA48E2523A}"/>
              </a:ext>
            </a:extLst>
          </p:cNvPr>
          <p:cNvSpPr/>
          <p:nvPr/>
        </p:nvSpPr>
        <p:spPr>
          <a:xfrm>
            <a:off x="3080792" y="1075194"/>
            <a:ext cx="440088" cy="315469"/>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5" dirty="0"/>
          </a:p>
        </p:txBody>
      </p:sp>
      <p:sp>
        <p:nvSpPr>
          <p:cNvPr id="7" name="Rectangle 6">
            <a:extLst>
              <a:ext uri="{FF2B5EF4-FFF2-40B4-BE49-F238E27FC236}">
                <a16:creationId xmlns:a16="http://schemas.microsoft.com/office/drawing/2014/main" id="{E1924DF8-08A1-394C-A5D3-F9529E7206BB}"/>
              </a:ext>
            </a:extLst>
          </p:cNvPr>
          <p:cNvSpPr/>
          <p:nvPr/>
        </p:nvSpPr>
        <p:spPr>
          <a:xfrm>
            <a:off x="3656856" y="981073"/>
            <a:ext cx="1800200" cy="5037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a:solidFill>
                  <a:schemeClr val="tx1"/>
                </a:solidFill>
                <a:latin typeface="SimHei" panose="02010609060101010101" pitchFamily="49" charset="-122"/>
                <a:ea typeface="SimHei" panose="02010609060101010101" pitchFamily="49" charset="-122"/>
              </a:rPr>
              <a:t>知识图谱</a:t>
            </a:r>
            <a:endParaRPr lang="en-US" dirty="0">
              <a:solidFill>
                <a:schemeClr val="tx1"/>
              </a:solidFill>
              <a:latin typeface="SimHei" panose="02010609060101010101" pitchFamily="49" charset="-122"/>
              <a:ea typeface="SimHei" panose="02010609060101010101" pitchFamily="49" charset="-122"/>
            </a:endParaRPr>
          </a:p>
        </p:txBody>
      </p:sp>
      <p:sp>
        <p:nvSpPr>
          <p:cNvPr id="8" name="Rectangle 7">
            <a:extLst>
              <a:ext uri="{FF2B5EF4-FFF2-40B4-BE49-F238E27FC236}">
                <a16:creationId xmlns:a16="http://schemas.microsoft.com/office/drawing/2014/main" id="{D852B8AB-162E-A642-8827-F03FBE44896A}"/>
              </a:ext>
            </a:extLst>
          </p:cNvPr>
          <p:cNvSpPr/>
          <p:nvPr/>
        </p:nvSpPr>
        <p:spPr>
          <a:xfrm>
            <a:off x="6177136" y="981072"/>
            <a:ext cx="1800200" cy="5037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a:solidFill>
                  <a:schemeClr val="tx1"/>
                </a:solidFill>
                <a:latin typeface="SimHei" panose="02010609060101010101" pitchFamily="49" charset="-122"/>
                <a:ea typeface="SimHei" panose="02010609060101010101" pitchFamily="49" charset="-122"/>
              </a:rPr>
              <a:t>认知图谱</a:t>
            </a:r>
            <a:endParaRPr lang="en-US" dirty="0">
              <a:solidFill>
                <a:schemeClr val="tx1"/>
              </a:solidFill>
              <a:latin typeface="SimHei" panose="02010609060101010101" pitchFamily="49" charset="-122"/>
              <a:ea typeface="SimHei" panose="02010609060101010101" pitchFamily="49" charset="-122"/>
            </a:endParaRPr>
          </a:p>
        </p:txBody>
      </p:sp>
      <p:sp>
        <p:nvSpPr>
          <p:cNvPr id="9" name="箭头: 右 3">
            <a:extLst>
              <a:ext uri="{FF2B5EF4-FFF2-40B4-BE49-F238E27FC236}">
                <a16:creationId xmlns:a16="http://schemas.microsoft.com/office/drawing/2014/main" id="{A6D84A5A-F890-FB4C-9FDE-A1DA93DE4978}"/>
              </a:ext>
            </a:extLst>
          </p:cNvPr>
          <p:cNvSpPr/>
          <p:nvPr/>
        </p:nvSpPr>
        <p:spPr>
          <a:xfrm>
            <a:off x="5593032" y="1075194"/>
            <a:ext cx="440088" cy="315469"/>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5" dirty="0"/>
          </a:p>
        </p:txBody>
      </p:sp>
      <p:sp>
        <p:nvSpPr>
          <p:cNvPr id="10" name="Rectangle 9">
            <a:extLst>
              <a:ext uri="{FF2B5EF4-FFF2-40B4-BE49-F238E27FC236}">
                <a16:creationId xmlns:a16="http://schemas.microsoft.com/office/drawing/2014/main" id="{E297B8C8-1284-3043-83A7-93EB41BC7B84}"/>
              </a:ext>
            </a:extLst>
          </p:cNvPr>
          <p:cNvSpPr/>
          <p:nvPr/>
        </p:nvSpPr>
        <p:spPr>
          <a:xfrm>
            <a:off x="5877142" y="6381328"/>
            <a:ext cx="2604249"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C00000"/>
                </a:solidFill>
              </a:rPr>
              <a:t>数据</a:t>
            </a:r>
            <a:r>
              <a:rPr lang="zh-CN" altLang="en-US" b="1">
                <a:solidFill>
                  <a:srgbClr val="C00000"/>
                </a:solidFill>
              </a:rPr>
              <a:t>处理的自治性</a:t>
            </a:r>
            <a:endParaRPr lang="en-US" b="1" dirty="0">
              <a:solidFill>
                <a:srgbClr val="C00000"/>
              </a:solidFill>
            </a:endParaRPr>
          </a:p>
        </p:txBody>
      </p:sp>
      <p:sp>
        <p:nvSpPr>
          <p:cNvPr id="11" name="Rectangle 10">
            <a:extLst>
              <a:ext uri="{FF2B5EF4-FFF2-40B4-BE49-F238E27FC236}">
                <a16:creationId xmlns:a16="http://schemas.microsoft.com/office/drawing/2014/main" id="{FCE00A11-2C02-D74A-8BF1-D19C8C550620}"/>
              </a:ext>
            </a:extLst>
          </p:cNvPr>
          <p:cNvSpPr/>
          <p:nvPr/>
        </p:nvSpPr>
        <p:spPr>
          <a:xfrm>
            <a:off x="1280592" y="6381328"/>
            <a:ext cx="2604249"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C00000"/>
                </a:solidFill>
              </a:rPr>
              <a:t>数据处理的自动化</a:t>
            </a:r>
            <a:endParaRPr lang="en-US" b="1" dirty="0">
              <a:solidFill>
                <a:srgbClr val="C00000"/>
              </a:solidFill>
            </a:endParaRPr>
          </a:p>
        </p:txBody>
      </p:sp>
    </p:spTree>
    <p:extLst>
      <p:ext uri="{BB962C8B-B14F-4D97-AF65-F5344CB8AC3E}">
        <p14:creationId xmlns:p14="http://schemas.microsoft.com/office/powerpoint/2010/main" val="34478978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endParaRPr lang="en-US"/>
          </a:p>
        </p:txBody>
      </p:sp>
      <p:sp>
        <p:nvSpPr>
          <p:cNvPr id="4" name="Title 3"/>
          <p:cNvSpPr>
            <a:spLocks noGrp="1"/>
          </p:cNvSpPr>
          <p:nvPr>
            <p:ph type="ctrTitle"/>
          </p:nvPr>
        </p:nvSpPr>
        <p:spPr>
          <a:xfrm>
            <a:off x="609600" y="2130453"/>
            <a:ext cx="8686800" cy="1470025"/>
          </a:xfrm>
        </p:spPr>
        <p:txBody>
          <a:bodyPr/>
          <a:lstStyle/>
          <a:p>
            <a:r>
              <a:rPr lang="en-US" dirty="0">
                <a:solidFill>
                  <a:schemeClr val="tx1"/>
                </a:solidFill>
              </a:rPr>
              <a:t>Let us start with an example</a:t>
            </a:r>
            <a:br>
              <a:rPr lang="en-US" dirty="0">
                <a:solidFill>
                  <a:schemeClr val="tx1"/>
                </a:solidFill>
              </a:rPr>
            </a:br>
            <a:r>
              <a:rPr lang="en-US" dirty="0">
                <a:solidFill>
                  <a:schemeClr val="tx1"/>
                </a:solidFill>
              </a:rPr>
              <a:t>—</a:t>
            </a:r>
            <a:r>
              <a:rPr lang="en-US" dirty="0">
                <a:solidFill>
                  <a:srgbClr val="C00000"/>
                </a:solidFill>
              </a:rPr>
              <a:t>Recommendation</a:t>
            </a:r>
            <a:endParaRPr lang="en-US" sz="2400" dirty="0">
              <a:solidFill>
                <a:srgbClr val="C00000"/>
              </a:solidFill>
            </a:endParaRPr>
          </a:p>
        </p:txBody>
      </p:sp>
    </p:spTree>
    <p:extLst>
      <p:ext uri="{BB962C8B-B14F-4D97-AF65-F5344CB8AC3E}">
        <p14:creationId xmlns:p14="http://schemas.microsoft.com/office/powerpoint/2010/main" val="1792266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A1D03-5193-AA45-BF29-9D37D57E28B1}"/>
              </a:ext>
            </a:extLst>
          </p:cNvPr>
          <p:cNvSpPr>
            <a:spLocks noGrp="1"/>
          </p:cNvSpPr>
          <p:nvPr>
            <p:ph type="title"/>
          </p:nvPr>
        </p:nvSpPr>
        <p:spPr/>
        <p:txBody>
          <a:bodyPr/>
          <a:lstStyle/>
          <a:p>
            <a:r>
              <a:rPr lang="en-US" dirty="0"/>
              <a:t>Feed Recommendation</a:t>
            </a:r>
          </a:p>
        </p:txBody>
      </p:sp>
      <p:pic>
        <p:nvPicPr>
          <p:cNvPr id="4" name="内容占位符 4">
            <a:extLst>
              <a:ext uri="{FF2B5EF4-FFF2-40B4-BE49-F238E27FC236}">
                <a16:creationId xmlns:a16="http://schemas.microsoft.com/office/drawing/2014/main" id="{2E181B54-0D03-A143-8EFE-83C50DC6CC4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910968" y="1494747"/>
            <a:ext cx="2468280" cy="249671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pic>
      <p:pic>
        <p:nvPicPr>
          <p:cNvPr id="5" name="图片 8">
            <a:extLst>
              <a:ext uri="{FF2B5EF4-FFF2-40B4-BE49-F238E27FC236}">
                <a16:creationId xmlns:a16="http://schemas.microsoft.com/office/drawing/2014/main" id="{8776EC4D-D37E-D243-BD3C-DBE1BB70BDC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266374" y="2008419"/>
            <a:ext cx="2447628" cy="2496711"/>
          </a:xfrm>
          <a:prstGeom prst="rect">
            <a:avLst/>
          </a:prstGeom>
          <a:ln>
            <a:solidFill>
              <a:schemeClr val="tx1"/>
            </a:solidFill>
          </a:ln>
        </p:spPr>
      </p:pic>
      <p:pic>
        <p:nvPicPr>
          <p:cNvPr id="8" name="Picture 7">
            <a:extLst>
              <a:ext uri="{FF2B5EF4-FFF2-40B4-BE49-F238E27FC236}">
                <a16:creationId xmlns:a16="http://schemas.microsoft.com/office/drawing/2014/main" id="{3496C031-90F6-F746-890A-3A7B622C51C0}"/>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2783879" y="2693986"/>
            <a:ext cx="1722980" cy="3132691"/>
          </a:xfrm>
          <a:prstGeom prst="rect">
            <a:avLst/>
          </a:prstGeom>
          <a:ln>
            <a:solidFill>
              <a:schemeClr val="tx1"/>
            </a:solidFill>
          </a:ln>
        </p:spPr>
      </p:pic>
      <p:cxnSp>
        <p:nvCxnSpPr>
          <p:cNvPr id="9" name="Straight Connector 8">
            <a:extLst>
              <a:ext uri="{FF2B5EF4-FFF2-40B4-BE49-F238E27FC236}">
                <a16:creationId xmlns:a16="http://schemas.microsoft.com/office/drawing/2014/main" id="{DEE8575D-1830-DF44-845F-60D7CF213CD3}"/>
              </a:ext>
            </a:extLst>
          </p:cNvPr>
          <p:cNvCxnSpPr/>
          <p:nvPr/>
        </p:nvCxnSpPr>
        <p:spPr>
          <a:xfrm>
            <a:off x="6826247" y="2363689"/>
            <a:ext cx="0" cy="29876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矩形 48">
            <a:extLst>
              <a:ext uri="{FF2B5EF4-FFF2-40B4-BE49-F238E27FC236}">
                <a16:creationId xmlns:a16="http://schemas.microsoft.com/office/drawing/2014/main" id="{CBEA00A6-3683-CF48-B383-8C38D6C5B7A3}"/>
              </a:ext>
            </a:extLst>
          </p:cNvPr>
          <p:cNvSpPr/>
          <p:nvPr/>
        </p:nvSpPr>
        <p:spPr>
          <a:xfrm>
            <a:off x="7329264" y="4854133"/>
            <a:ext cx="2183736" cy="677908"/>
          </a:xfrm>
          <a:prstGeom prst="rect">
            <a:avLst/>
          </a:prstGeom>
          <a:solidFill>
            <a:srgbClr val="C8EEFF"/>
          </a:solidFill>
          <a:ln>
            <a:solidFill>
              <a:srgbClr val="3C88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2000" dirty="0" err="1">
                <a:solidFill>
                  <a:srgbClr val="C00000"/>
                </a:solidFill>
              </a:rPr>
              <a:t>eXplainable</a:t>
            </a:r>
            <a:r>
              <a:rPr kumimoji="1" lang="en-US" altLang="zh-CN" sz="2000" dirty="0">
                <a:solidFill>
                  <a:srgbClr val="0C2340"/>
                </a:solidFill>
              </a:rPr>
              <a:t> Recommendation</a:t>
            </a:r>
            <a:endParaRPr kumimoji="1" lang="zh-CN" altLang="en-US" sz="2000" dirty="0">
              <a:solidFill>
                <a:srgbClr val="0C2340"/>
              </a:solidFill>
            </a:endParaRPr>
          </a:p>
        </p:txBody>
      </p:sp>
      <p:sp>
        <p:nvSpPr>
          <p:cNvPr id="11" name="Right Arrow 4">
            <a:extLst>
              <a:ext uri="{FF2B5EF4-FFF2-40B4-BE49-F238E27FC236}">
                <a16:creationId xmlns:a16="http://schemas.microsoft.com/office/drawing/2014/main" id="{D0DD667C-B93A-E041-BE6E-CFEB8C9EF487}"/>
              </a:ext>
            </a:extLst>
          </p:cNvPr>
          <p:cNvSpPr/>
          <p:nvPr/>
        </p:nvSpPr>
        <p:spPr>
          <a:xfrm>
            <a:off x="6655136" y="3659833"/>
            <a:ext cx="468036" cy="466446"/>
          </a:xfrm>
          <a:prstGeom prst="rightArrow">
            <a:avLst/>
          </a:prstGeom>
          <a:solidFill>
            <a:schemeClr val="bg1"/>
          </a:solidFill>
          <a:ln w="9525">
            <a:solidFill>
              <a:srgbClr val="0C23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0C2340"/>
                </a:solidFill>
              </a:ln>
              <a:solidFill>
                <a:srgbClr val="0C2340"/>
              </a:solidFill>
            </a:endParaRPr>
          </a:p>
        </p:txBody>
      </p:sp>
      <p:sp>
        <p:nvSpPr>
          <p:cNvPr id="12" name="Right Arrow 4">
            <a:extLst>
              <a:ext uri="{FF2B5EF4-FFF2-40B4-BE49-F238E27FC236}">
                <a16:creationId xmlns:a16="http://schemas.microsoft.com/office/drawing/2014/main" id="{F665D81A-1F64-9547-B881-48F693A9CDAA}"/>
              </a:ext>
            </a:extLst>
          </p:cNvPr>
          <p:cNvSpPr/>
          <p:nvPr/>
        </p:nvSpPr>
        <p:spPr>
          <a:xfrm rot="5400000">
            <a:off x="8243233" y="3316408"/>
            <a:ext cx="271244" cy="238014"/>
          </a:xfrm>
          <a:prstGeom prst="rightArrow">
            <a:avLst/>
          </a:prstGeom>
          <a:noFill/>
          <a:ln w="9525">
            <a:solidFill>
              <a:srgbClr val="0C23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0C2340"/>
                </a:solidFill>
              </a:ln>
              <a:solidFill>
                <a:srgbClr val="0C2340"/>
              </a:solidFill>
            </a:endParaRPr>
          </a:p>
        </p:txBody>
      </p:sp>
      <p:sp>
        <p:nvSpPr>
          <p:cNvPr id="13" name="Right Arrow 4">
            <a:extLst>
              <a:ext uri="{FF2B5EF4-FFF2-40B4-BE49-F238E27FC236}">
                <a16:creationId xmlns:a16="http://schemas.microsoft.com/office/drawing/2014/main" id="{DA6B21FD-0D4F-934D-8440-3DA920635230}"/>
              </a:ext>
            </a:extLst>
          </p:cNvPr>
          <p:cNvSpPr/>
          <p:nvPr/>
        </p:nvSpPr>
        <p:spPr>
          <a:xfrm rot="5400000">
            <a:off x="8243233" y="4540544"/>
            <a:ext cx="271244" cy="238014"/>
          </a:xfrm>
          <a:prstGeom prst="rightArrow">
            <a:avLst/>
          </a:prstGeom>
          <a:noFill/>
          <a:ln w="9525">
            <a:solidFill>
              <a:srgbClr val="0C23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0C2340"/>
                </a:solidFill>
              </a:ln>
              <a:solidFill>
                <a:srgbClr val="0C2340"/>
              </a:solidFill>
            </a:endParaRPr>
          </a:p>
        </p:txBody>
      </p:sp>
      <p:sp>
        <p:nvSpPr>
          <p:cNvPr id="14" name="TextBox 13">
            <a:extLst>
              <a:ext uri="{FF2B5EF4-FFF2-40B4-BE49-F238E27FC236}">
                <a16:creationId xmlns:a16="http://schemas.microsoft.com/office/drawing/2014/main" id="{63189B77-A73F-DC42-96C2-9F83408593F9}"/>
              </a:ext>
            </a:extLst>
          </p:cNvPr>
          <p:cNvSpPr txBox="1"/>
          <p:nvPr/>
        </p:nvSpPr>
        <p:spPr>
          <a:xfrm>
            <a:off x="7372569" y="1844824"/>
            <a:ext cx="2097125" cy="461665"/>
          </a:xfrm>
          <a:prstGeom prst="rect">
            <a:avLst/>
          </a:prstGeom>
          <a:noFill/>
        </p:spPr>
        <p:txBody>
          <a:bodyPr wrap="square" rtlCol="0">
            <a:spAutoFit/>
          </a:bodyPr>
          <a:lstStyle/>
          <a:p>
            <a:pPr algn="ctr">
              <a:spcBef>
                <a:spcPts val="0"/>
              </a:spcBef>
            </a:pPr>
            <a:r>
              <a:rPr lang="en-US" altLang="zh-CN" sz="2400" dirty="0"/>
              <a:t>Challenges</a:t>
            </a:r>
          </a:p>
        </p:txBody>
      </p:sp>
      <p:sp>
        <p:nvSpPr>
          <p:cNvPr id="15" name="矩形 48">
            <a:extLst>
              <a:ext uri="{FF2B5EF4-FFF2-40B4-BE49-F238E27FC236}">
                <a16:creationId xmlns:a16="http://schemas.microsoft.com/office/drawing/2014/main" id="{A50F9B65-F936-0A4B-96BD-DE6A3DDD98AC}"/>
              </a:ext>
            </a:extLst>
          </p:cNvPr>
          <p:cNvSpPr/>
          <p:nvPr/>
        </p:nvSpPr>
        <p:spPr>
          <a:xfrm>
            <a:off x="7329264" y="2477869"/>
            <a:ext cx="2183736" cy="677908"/>
          </a:xfrm>
          <a:prstGeom prst="rect">
            <a:avLst/>
          </a:prstGeom>
          <a:solidFill>
            <a:srgbClr val="C8EEFF"/>
          </a:solidFill>
          <a:ln>
            <a:solidFill>
              <a:srgbClr val="3C88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2000" dirty="0">
                <a:solidFill>
                  <a:srgbClr val="C00000"/>
                </a:solidFill>
              </a:rPr>
              <a:t>Representation</a:t>
            </a:r>
            <a:endParaRPr kumimoji="1" lang="zh-CN" altLang="en-US" sz="2000" dirty="0">
              <a:solidFill>
                <a:srgbClr val="C00000"/>
              </a:solidFill>
            </a:endParaRPr>
          </a:p>
        </p:txBody>
      </p:sp>
      <p:sp>
        <p:nvSpPr>
          <p:cNvPr id="16" name="矩形 48">
            <a:extLst>
              <a:ext uri="{FF2B5EF4-FFF2-40B4-BE49-F238E27FC236}">
                <a16:creationId xmlns:a16="http://schemas.microsoft.com/office/drawing/2014/main" id="{BECC8750-6851-D544-A690-3D0D8C0182C4}"/>
              </a:ext>
            </a:extLst>
          </p:cNvPr>
          <p:cNvSpPr/>
          <p:nvPr/>
        </p:nvSpPr>
        <p:spPr>
          <a:xfrm>
            <a:off x="7329264" y="3690538"/>
            <a:ext cx="2183736" cy="677908"/>
          </a:xfrm>
          <a:prstGeom prst="rect">
            <a:avLst/>
          </a:prstGeom>
          <a:solidFill>
            <a:srgbClr val="C8EEFF"/>
          </a:solidFill>
          <a:ln>
            <a:solidFill>
              <a:srgbClr val="3C88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2000" dirty="0">
                <a:solidFill>
                  <a:srgbClr val="C00000"/>
                </a:solidFill>
              </a:rPr>
              <a:t>Adaptive</a:t>
            </a:r>
            <a:br>
              <a:rPr kumimoji="1" lang="en-US" altLang="zh-CN" sz="2000" dirty="0">
                <a:solidFill>
                  <a:srgbClr val="C00000"/>
                </a:solidFill>
              </a:rPr>
            </a:br>
            <a:r>
              <a:rPr kumimoji="1" lang="en-US" altLang="zh-CN" sz="2000" dirty="0">
                <a:solidFill>
                  <a:srgbClr val="0C2340"/>
                </a:solidFill>
              </a:rPr>
              <a:t>Recommendation</a:t>
            </a:r>
            <a:endParaRPr kumimoji="1" lang="zh-CN" altLang="en-US" sz="2000" dirty="0">
              <a:solidFill>
                <a:srgbClr val="0C2340"/>
              </a:solidFill>
            </a:endParaRPr>
          </a:p>
        </p:txBody>
      </p:sp>
      <p:pic>
        <p:nvPicPr>
          <p:cNvPr id="7" name="Content Placeholder 6">
            <a:extLst>
              <a:ext uri="{FF2B5EF4-FFF2-40B4-BE49-F238E27FC236}">
                <a16:creationId xmlns:a16="http://schemas.microsoft.com/office/drawing/2014/main" id="{7B7B9632-1E1E-F34D-BC2A-9E93AB80D94B}"/>
              </a:ext>
            </a:extLst>
          </p:cNvPr>
          <p:cNvPicPr>
            <a:picLocks noGrp="1" noChangeAspect="1"/>
          </p:cNvPicPr>
          <p:nvPr>
            <p:ph idx="1"/>
          </p:nvPr>
        </p:nvPicPr>
        <p:blipFill>
          <a:blip r:embed="rId5" cstate="screen">
            <a:extLst>
              <a:ext uri="{28A0092B-C50C-407E-A947-70E740481C1C}">
                <a14:useLocalDpi xmlns:a14="http://schemas.microsoft.com/office/drawing/2010/main"/>
              </a:ext>
            </a:extLst>
          </a:blip>
          <a:stretch>
            <a:fillRect/>
          </a:stretch>
        </p:blipFill>
        <p:spPr>
          <a:xfrm>
            <a:off x="4664968" y="2488906"/>
            <a:ext cx="1863206" cy="4032448"/>
          </a:xfrm>
          <a:ln>
            <a:solidFill>
              <a:schemeClr val="tx1"/>
            </a:solidFill>
          </a:ln>
        </p:spPr>
      </p:pic>
    </p:spTree>
    <p:extLst>
      <p:ext uri="{BB962C8B-B14F-4D97-AF65-F5344CB8AC3E}">
        <p14:creationId xmlns:p14="http://schemas.microsoft.com/office/powerpoint/2010/main" val="2192554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2" presetClass="entr" presetSubtype="8"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up)">
                                      <p:cBhvr>
                                        <p:cTn id="14" dur="500"/>
                                        <p:tgtEl>
                                          <p:spTgt spid="14"/>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up)">
                                      <p:cBhvr>
                                        <p:cTn id="18" dur="500"/>
                                        <p:tgtEl>
                                          <p:spTgt spid="1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up)">
                                      <p:cBhvr>
                                        <p:cTn id="25" dur="500"/>
                                        <p:tgtEl>
                                          <p:spTgt spid="16"/>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up)">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p:bldP spid="15"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标题 1"/>
          <p:cNvSpPr>
            <a:spLocks noGrp="1"/>
          </p:cNvSpPr>
          <p:nvPr>
            <p:ph type="title" idx="4294967295"/>
          </p:nvPr>
        </p:nvSpPr>
        <p:spPr/>
        <p:txBody>
          <a:bodyPr/>
          <a:lstStyle/>
          <a:p>
            <a:r>
              <a:rPr lang="en-US" altLang="x-none" dirty="0"/>
              <a:t>Recommendation</a:t>
            </a:r>
            <a:endParaRPr kumimoji="1" lang="zh-CN" altLang="en-US" dirty="0">
              <a:solidFill>
                <a:schemeClr val="tx1"/>
              </a:solidFill>
            </a:endParaRPr>
          </a:p>
        </p:txBody>
      </p:sp>
      <p:sp>
        <p:nvSpPr>
          <p:cNvPr id="15" name="椭圆 14"/>
          <p:cNvSpPr/>
          <p:nvPr/>
        </p:nvSpPr>
        <p:spPr>
          <a:xfrm>
            <a:off x="2105025" y="5286375"/>
            <a:ext cx="185738" cy="185738"/>
          </a:xfrm>
          <a:prstGeom prst="ellipse">
            <a:avLst/>
          </a:prstGeom>
          <a:solidFill>
            <a:srgbClr val="FF0000"/>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kumimoji="1" lang="zh-CN" altLang="en-US"/>
          </a:p>
        </p:txBody>
      </p:sp>
      <p:sp>
        <p:nvSpPr>
          <p:cNvPr id="16" name="椭圆 15"/>
          <p:cNvSpPr/>
          <p:nvPr/>
        </p:nvSpPr>
        <p:spPr>
          <a:xfrm>
            <a:off x="3874691" y="5286375"/>
            <a:ext cx="185738" cy="185738"/>
          </a:xfrm>
          <a:prstGeom prst="ellipse">
            <a:avLst/>
          </a:prstGeom>
          <a:solidFill>
            <a:schemeClr val="bg1"/>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kumimoji="1" lang="zh-CN" altLang="en-US"/>
          </a:p>
        </p:txBody>
      </p:sp>
      <p:sp>
        <p:nvSpPr>
          <p:cNvPr id="52233" name="文本框 16"/>
          <p:cNvSpPr txBox="1">
            <a:spLocks noChangeArrowheads="1"/>
          </p:cNvSpPr>
          <p:nvPr/>
        </p:nvSpPr>
        <p:spPr bwMode="auto">
          <a:xfrm>
            <a:off x="2290763" y="5224463"/>
            <a:ext cx="1697434" cy="338554"/>
          </a:xfrm>
          <a:prstGeom prst="rect">
            <a:avLst/>
          </a:prstGeom>
          <a:noFill/>
          <a:ln w="9525">
            <a:noFill/>
            <a:miter lim="800000"/>
            <a:headEnd/>
            <a:tailEnd/>
          </a:ln>
        </p:spPr>
        <p:txBody>
          <a:bodyPr wrap="square">
            <a:spAutoFit/>
          </a:bodyPr>
          <a:lstStyle/>
          <a:p>
            <a:r>
              <a:rPr kumimoji="1" lang="en-US" altLang="zh-CN" sz="1600" dirty="0"/>
              <a:t>Active neighbor</a:t>
            </a:r>
            <a:endParaRPr kumimoji="1" lang="zh-CN" altLang="en-US" sz="1600" dirty="0"/>
          </a:p>
        </p:txBody>
      </p:sp>
      <p:sp>
        <p:nvSpPr>
          <p:cNvPr id="52234" name="文本框 17"/>
          <p:cNvSpPr txBox="1">
            <a:spLocks noChangeArrowheads="1"/>
          </p:cNvSpPr>
          <p:nvPr/>
        </p:nvSpPr>
        <p:spPr bwMode="auto">
          <a:xfrm>
            <a:off x="4024313" y="5215864"/>
            <a:ext cx="2121793" cy="338554"/>
          </a:xfrm>
          <a:prstGeom prst="rect">
            <a:avLst/>
          </a:prstGeom>
          <a:noFill/>
          <a:ln w="9525">
            <a:noFill/>
            <a:miter lim="800000"/>
            <a:headEnd/>
            <a:tailEnd/>
          </a:ln>
        </p:spPr>
        <p:txBody>
          <a:bodyPr wrap="square">
            <a:spAutoFit/>
          </a:bodyPr>
          <a:lstStyle/>
          <a:p>
            <a:r>
              <a:rPr kumimoji="1" lang="en-US" altLang="zh-CN" sz="1600" dirty="0"/>
              <a:t>Inactive neighbor</a:t>
            </a:r>
            <a:endParaRPr kumimoji="1" lang="zh-CN" altLang="en-US" sz="1600" dirty="0"/>
          </a:p>
        </p:txBody>
      </p:sp>
      <p:sp>
        <p:nvSpPr>
          <p:cNvPr id="13" name="矩形 12"/>
          <p:cNvSpPr/>
          <p:nvPr/>
        </p:nvSpPr>
        <p:spPr>
          <a:xfrm>
            <a:off x="1795463" y="5100637"/>
            <a:ext cx="6686550" cy="557213"/>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8" name="椭圆 27"/>
          <p:cNvSpPr/>
          <p:nvPr/>
        </p:nvSpPr>
        <p:spPr>
          <a:xfrm>
            <a:off x="5766462" y="5250265"/>
            <a:ext cx="233892" cy="259689"/>
          </a:xfrm>
          <a:prstGeom prst="ellipse">
            <a:avLst/>
          </a:prstGeom>
          <a:solidFill>
            <a:schemeClr val="bg1"/>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kumimoji="1" lang="zh-CN" altLang="en-US"/>
          </a:p>
        </p:txBody>
      </p:sp>
      <p:sp>
        <p:nvSpPr>
          <p:cNvPr id="14" name="文本框 13"/>
          <p:cNvSpPr txBox="1"/>
          <p:nvPr/>
        </p:nvSpPr>
        <p:spPr>
          <a:xfrm>
            <a:off x="5757863" y="5215864"/>
            <a:ext cx="247650" cy="369332"/>
          </a:xfrm>
          <a:prstGeom prst="rect">
            <a:avLst/>
          </a:prstGeom>
          <a:noFill/>
        </p:spPr>
        <p:txBody>
          <a:bodyPr wrap="square" rtlCol="0">
            <a:spAutoFit/>
          </a:bodyPr>
          <a:lstStyle/>
          <a:p>
            <a:r>
              <a:rPr kumimoji="1" lang="en-US" altLang="zh-CN" dirty="0"/>
              <a:t>v</a:t>
            </a:r>
            <a:endParaRPr kumimoji="1" lang="zh-CN" altLang="en-US" dirty="0"/>
          </a:p>
        </p:txBody>
      </p:sp>
      <p:sp>
        <p:nvSpPr>
          <p:cNvPr id="30" name="文本框 17"/>
          <p:cNvSpPr txBox="1">
            <a:spLocks noChangeArrowheads="1"/>
          </p:cNvSpPr>
          <p:nvPr/>
        </p:nvSpPr>
        <p:spPr bwMode="auto">
          <a:xfrm>
            <a:off x="6067425" y="5224463"/>
            <a:ext cx="2616878" cy="338554"/>
          </a:xfrm>
          <a:prstGeom prst="rect">
            <a:avLst/>
          </a:prstGeom>
          <a:noFill/>
          <a:ln w="9525">
            <a:noFill/>
            <a:miter lim="800000"/>
            <a:headEnd/>
            <a:tailEnd/>
          </a:ln>
        </p:spPr>
        <p:txBody>
          <a:bodyPr wrap="square">
            <a:spAutoFit/>
          </a:bodyPr>
          <a:lstStyle/>
          <a:p>
            <a:r>
              <a:rPr kumimoji="1" lang="en-US" altLang="zh-CN" sz="1600" dirty="0"/>
              <a:t>User to be influenced</a:t>
            </a:r>
            <a:endParaRPr kumimoji="1" lang="zh-CN" altLang="en-US" sz="1600" dirty="0"/>
          </a:p>
        </p:txBody>
      </p:sp>
      <p:sp>
        <p:nvSpPr>
          <p:cNvPr id="61" name="矩形 181"/>
          <p:cNvSpPr/>
          <p:nvPr/>
        </p:nvSpPr>
        <p:spPr>
          <a:xfrm>
            <a:off x="2043112" y="4233864"/>
            <a:ext cx="4985660" cy="392415"/>
          </a:xfrm>
          <a:prstGeom prst="rect">
            <a:avLst/>
          </a:prstGeom>
        </p:spPr>
        <p:txBody>
          <a:bodyPr wrap="none">
            <a:spAutoFit/>
          </a:bodyPr>
          <a:lstStyle/>
          <a:p>
            <a:r>
              <a:rPr lang="en-US" altLang="zh-CN" sz="1950" dirty="0"/>
              <a:t>Who are more likely to be “</a:t>
            </a:r>
            <a:r>
              <a:rPr lang="en-US" altLang="zh-CN" sz="1950" dirty="0">
                <a:solidFill>
                  <a:srgbClr val="C00000"/>
                </a:solidFill>
              </a:rPr>
              <a:t>active</a:t>
            </a:r>
            <a:r>
              <a:rPr lang="en-US" altLang="zh-CN" sz="1950" dirty="0"/>
              <a:t>”, </a:t>
            </a:r>
            <a:r>
              <a:rPr lang="en-US" altLang="zh-CN" sz="1950" i="1" dirty="0">
                <a:solidFill>
                  <a:srgbClr val="0000CC"/>
                </a:solidFill>
              </a:rPr>
              <a:t>v</a:t>
            </a:r>
            <a:r>
              <a:rPr lang="en-US" altLang="zh-CN" sz="1950" baseline="-25000" dirty="0">
                <a:solidFill>
                  <a:srgbClr val="0000CC"/>
                </a:solidFill>
              </a:rPr>
              <a:t>1</a:t>
            </a:r>
            <a:r>
              <a:rPr lang="en-US" altLang="zh-CN" sz="1950" dirty="0">
                <a:solidFill>
                  <a:srgbClr val="0000CC"/>
                </a:solidFill>
              </a:rPr>
              <a:t> or </a:t>
            </a:r>
            <a:r>
              <a:rPr lang="en-US" altLang="zh-CN" sz="1950" i="1" dirty="0">
                <a:solidFill>
                  <a:srgbClr val="0000CC"/>
                </a:solidFill>
              </a:rPr>
              <a:t>v</a:t>
            </a:r>
            <a:r>
              <a:rPr lang="en-US" altLang="zh-CN" sz="1950" baseline="-25000" dirty="0">
                <a:solidFill>
                  <a:srgbClr val="0000CC"/>
                </a:solidFill>
              </a:rPr>
              <a:t>2</a:t>
            </a:r>
            <a:r>
              <a:rPr lang="en-US" altLang="zh-CN" sz="1950" dirty="0"/>
              <a:t>?</a:t>
            </a:r>
          </a:p>
        </p:txBody>
      </p:sp>
      <p:pic>
        <p:nvPicPr>
          <p:cNvPr id="3" name="Picture 2" descr="ego-network-6.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262562" y="2066925"/>
            <a:ext cx="2775744" cy="2012047"/>
          </a:xfrm>
          <a:prstGeom prst="rect">
            <a:avLst/>
          </a:prstGeom>
        </p:spPr>
      </p:pic>
      <p:pic>
        <p:nvPicPr>
          <p:cNvPr id="4" name="Picture 3" descr="ego-network-2.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57375" y="2005013"/>
            <a:ext cx="2828618" cy="2094706"/>
          </a:xfrm>
          <a:prstGeom prst="rect">
            <a:avLst/>
          </a:prstGeom>
        </p:spPr>
      </p:pic>
      <p:sp>
        <p:nvSpPr>
          <p:cNvPr id="7" name="Oval 6"/>
          <p:cNvSpPr/>
          <p:nvPr/>
        </p:nvSpPr>
        <p:spPr>
          <a:xfrm>
            <a:off x="3054350" y="2913063"/>
            <a:ext cx="454025" cy="371475"/>
          </a:xfrm>
          <a:prstGeom prst="ellipse">
            <a:avLst/>
          </a:prstGeom>
          <a:solidFill>
            <a:srgbClr val="FFFFFF"/>
          </a:solidFill>
          <a:ln w="38100" cmpd="sng">
            <a:solidFill>
              <a:srgbClr val="000000"/>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2000" dirty="0">
                <a:solidFill>
                  <a:schemeClr val="tx1"/>
                </a:solidFill>
              </a:rPr>
              <a:t>v</a:t>
            </a:r>
            <a:r>
              <a:rPr lang="en-US" sz="2000" baseline="-25000" dirty="0">
                <a:solidFill>
                  <a:schemeClr val="tx1"/>
                </a:solidFill>
              </a:rPr>
              <a:t>1</a:t>
            </a:r>
          </a:p>
        </p:txBody>
      </p:sp>
      <p:sp>
        <p:nvSpPr>
          <p:cNvPr id="99" name="Oval 98"/>
          <p:cNvSpPr/>
          <p:nvPr/>
        </p:nvSpPr>
        <p:spPr>
          <a:xfrm>
            <a:off x="6376988" y="2933700"/>
            <a:ext cx="454025" cy="371475"/>
          </a:xfrm>
          <a:prstGeom prst="ellipse">
            <a:avLst/>
          </a:prstGeom>
          <a:solidFill>
            <a:srgbClr val="FFFFFF"/>
          </a:solidFill>
          <a:ln w="38100" cmpd="sng">
            <a:solidFill>
              <a:srgbClr val="000000"/>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2000" dirty="0">
                <a:solidFill>
                  <a:schemeClr val="tx1"/>
                </a:solidFill>
              </a:rPr>
              <a:t>v</a:t>
            </a:r>
            <a:r>
              <a:rPr lang="en-US" sz="2000" baseline="-25000" dirty="0">
                <a:solidFill>
                  <a:schemeClr val="tx1"/>
                </a:solidFill>
              </a:rPr>
              <a:t>2</a:t>
            </a:r>
          </a:p>
        </p:txBody>
      </p:sp>
      <p:sp>
        <p:nvSpPr>
          <p:cNvPr id="17" name="矩形 181"/>
          <p:cNvSpPr/>
          <p:nvPr/>
        </p:nvSpPr>
        <p:spPr>
          <a:xfrm>
            <a:off x="2043113" y="4599898"/>
            <a:ext cx="3776996" cy="392415"/>
          </a:xfrm>
          <a:prstGeom prst="rect">
            <a:avLst/>
          </a:prstGeom>
        </p:spPr>
        <p:txBody>
          <a:bodyPr wrap="none">
            <a:spAutoFit/>
          </a:bodyPr>
          <a:lstStyle/>
          <a:p>
            <a:r>
              <a:rPr lang="en-US" altLang="zh-CN" sz="1950" dirty="0"/>
              <a:t>e.g., </a:t>
            </a:r>
            <a:r>
              <a:rPr lang="en-US" altLang="zh-CN" sz="1950" dirty="0">
                <a:solidFill>
                  <a:srgbClr val="C00000"/>
                </a:solidFill>
              </a:rPr>
              <a:t>active</a:t>
            </a:r>
            <a:r>
              <a:rPr lang="en-US" altLang="zh-CN" sz="1950" dirty="0">
                <a:solidFill>
                  <a:srgbClr val="FF0000"/>
                </a:solidFill>
              </a:rPr>
              <a:t> </a:t>
            </a:r>
            <a:r>
              <a:rPr lang="en-US" altLang="zh-CN" sz="1950" dirty="0"/>
              <a:t>= “Buy/Click an item”</a:t>
            </a:r>
          </a:p>
        </p:txBody>
      </p:sp>
      <p:sp>
        <p:nvSpPr>
          <p:cNvPr id="18" name="矩形 181"/>
          <p:cNvSpPr/>
          <p:nvPr/>
        </p:nvSpPr>
        <p:spPr>
          <a:xfrm>
            <a:off x="2592379" y="1381135"/>
            <a:ext cx="2151038" cy="392415"/>
          </a:xfrm>
          <a:prstGeom prst="rect">
            <a:avLst/>
          </a:prstGeom>
        </p:spPr>
        <p:txBody>
          <a:bodyPr wrap="none">
            <a:spAutoFit/>
          </a:bodyPr>
          <a:lstStyle/>
          <a:p>
            <a:pPr marL="0" lvl="1"/>
            <a:r>
              <a:rPr lang="en-US" altLang="zh-CN" sz="1950" dirty="0"/>
              <a:t>Example: </a:t>
            </a:r>
            <a:r>
              <a:rPr lang="en-US" sz="1950" i="1" dirty="0" err="1"/>
              <a:t>TaoBao</a:t>
            </a:r>
            <a:endParaRPr lang="en-US" sz="1950" i="1" dirty="0"/>
          </a:p>
        </p:txBody>
      </p:sp>
      <p:sp>
        <p:nvSpPr>
          <p:cNvPr id="19" name="Rectangle 18">
            <a:extLst>
              <a:ext uri="{FF2B5EF4-FFF2-40B4-BE49-F238E27FC236}">
                <a16:creationId xmlns:a16="http://schemas.microsoft.com/office/drawing/2014/main" id="{4DE975CE-1FEE-4B6B-B95C-8EE927301EB4}"/>
              </a:ext>
            </a:extLst>
          </p:cNvPr>
          <p:cNvSpPr/>
          <p:nvPr/>
        </p:nvSpPr>
        <p:spPr>
          <a:xfrm>
            <a:off x="0" y="6536377"/>
            <a:ext cx="9906000" cy="261610"/>
          </a:xfrm>
          <a:prstGeom prst="rect">
            <a:avLst/>
          </a:prstGeom>
        </p:spPr>
        <p:txBody>
          <a:bodyPr wrap="square">
            <a:spAutoFit/>
          </a:bodyPr>
          <a:lstStyle/>
          <a:p>
            <a:pPr marL="278606" indent="-278606">
              <a:buFont typeface="+mj-lt"/>
              <a:buAutoNum type="arabicPeriod"/>
            </a:pPr>
            <a:r>
              <a:rPr lang="en-US" sz="1100" dirty="0"/>
              <a:t>J. </a:t>
            </a:r>
            <a:r>
              <a:rPr lang="en-US" sz="1100" dirty="0" err="1"/>
              <a:t>Qiu</a:t>
            </a:r>
            <a:r>
              <a:rPr lang="en-US" sz="1100" dirty="0"/>
              <a:t>, J. Tang, H. Ma, Y. Dong, K. Wang, and J. Tang. </a:t>
            </a:r>
            <a:r>
              <a:rPr lang="en-US" sz="1100" dirty="0" err="1"/>
              <a:t>DeepInf</a:t>
            </a:r>
            <a:r>
              <a:rPr lang="en-US" sz="1100" dirty="0"/>
              <a:t>: Social Influence Prediction with Deep Learning. KDD'18.</a:t>
            </a:r>
          </a:p>
        </p:txBody>
      </p:sp>
    </p:spTree>
    <p:extLst>
      <p:ext uri="{BB962C8B-B14F-4D97-AF65-F5344CB8AC3E}">
        <p14:creationId xmlns:p14="http://schemas.microsoft.com/office/powerpoint/2010/main" val="1938219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zh-CN" dirty="0">
                <a:solidFill>
                  <a:schemeClr val="tx1"/>
                </a:solidFill>
              </a:rPr>
              <a:t>Structural Influence</a:t>
            </a:r>
            <a:endParaRPr lang="en-US" dirty="0">
              <a:solidFill>
                <a:schemeClr val="tx1"/>
              </a:solidFill>
            </a:endParaRPr>
          </a:p>
        </p:txBody>
      </p:sp>
      <p:pic>
        <p:nvPicPr>
          <p:cNvPr id="1026" name="Picture 2" descr="http://www.pnas.org/content/pnas/109/16/5962/F1.large.jpg?width=800&amp;height=600&amp;carousel=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8671" y="1949053"/>
            <a:ext cx="9708865" cy="280646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F0558029-4633-2D45-A9A1-7FC9FCE04496}"/>
              </a:ext>
            </a:extLst>
          </p:cNvPr>
          <p:cNvSpPr/>
          <p:nvPr/>
        </p:nvSpPr>
        <p:spPr>
          <a:xfrm>
            <a:off x="0" y="6536377"/>
            <a:ext cx="9906000" cy="261610"/>
          </a:xfrm>
          <a:prstGeom prst="rect">
            <a:avLst/>
          </a:prstGeom>
        </p:spPr>
        <p:txBody>
          <a:bodyPr wrap="square">
            <a:spAutoFit/>
          </a:bodyPr>
          <a:lstStyle/>
          <a:p>
            <a:pPr marL="278606" indent="-278606">
              <a:buFont typeface="+mj-lt"/>
              <a:buAutoNum type="arabicPeriod"/>
            </a:pPr>
            <a:r>
              <a:rPr lang="en-US" sz="1100" dirty="0"/>
              <a:t>J. </a:t>
            </a:r>
            <a:r>
              <a:rPr lang="en-US" sz="1100" dirty="0" err="1"/>
              <a:t>Ugander</a:t>
            </a:r>
            <a:r>
              <a:rPr lang="en-US" sz="1100" dirty="0"/>
              <a:t>, L. Backstrom, C. Marlow, J. Kleinberg. Structural diversity in social contagion. PNAS, 2012, 109 (16) 5962-5966.</a:t>
            </a:r>
          </a:p>
        </p:txBody>
      </p:sp>
    </p:spTree>
    <p:extLst>
      <p:ext uri="{BB962C8B-B14F-4D97-AF65-F5344CB8AC3E}">
        <p14:creationId xmlns:p14="http://schemas.microsoft.com/office/powerpoint/2010/main" val="1362585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Influence Learning</a:t>
            </a:r>
          </a:p>
        </p:txBody>
      </p:sp>
      <p:sp>
        <p:nvSpPr>
          <p:cNvPr id="3" name="Content Placeholder 2"/>
          <p:cNvSpPr>
            <a:spLocks noGrp="1"/>
          </p:cNvSpPr>
          <p:nvPr>
            <p:ph idx="1"/>
          </p:nvPr>
        </p:nvSpPr>
        <p:spPr/>
        <p:txBody>
          <a:bodyPr/>
          <a:lstStyle/>
          <a:p>
            <a:r>
              <a:rPr lang="en-US" dirty="0"/>
              <a:t>Learning influence in signed triads</a:t>
            </a:r>
          </a:p>
          <a:p>
            <a:r>
              <a:rPr lang="en-US" dirty="0"/>
              <a:t>And apply the triadic influence for prediction</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81000" y="2438400"/>
            <a:ext cx="9164846"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9379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Possible</a:t>
            </a:r>
            <a:r>
              <a:rPr kumimoji="1" lang="zh-CN" altLang="en-US" dirty="0"/>
              <a:t> </a:t>
            </a:r>
            <a:r>
              <a:rPr kumimoji="1" lang="en-US" altLang="zh-CN" dirty="0"/>
              <a:t>Solution</a:t>
            </a:r>
            <a:endParaRPr kumimoji="1" lang="zh-CN" altLang="en-US" dirty="0"/>
          </a:p>
        </p:txBody>
      </p:sp>
      <p:sp>
        <p:nvSpPr>
          <p:cNvPr id="3" name="内容占位符 2"/>
          <p:cNvSpPr>
            <a:spLocks noGrp="1"/>
          </p:cNvSpPr>
          <p:nvPr>
            <p:ph idx="1"/>
          </p:nvPr>
        </p:nvSpPr>
        <p:spPr/>
        <p:txBody>
          <a:bodyPr/>
          <a:lstStyle/>
          <a:p>
            <a:r>
              <a:rPr kumimoji="1" lang="en-US" altLang="zh-CN" dirty="0"/>
              <a:t>Influence features + Hand</a:t>
            </a:r>
            <a:r>
              <a:rPr kumimoji="1" lang="zh-CN" altLang="en-US" dirty="0"/>
              <a:t> </a:t>
            </a:r>
            <a:r>
              <a:rPr kumimoji="1" lang="en-US" altLang="zh-CN" dirty="0"/>
              <a:t>craft</a:t>
            </a:r>
            <a:r>
              <a:rPr kumimoji="1" lang="zh-CN" altLang="en-US" dirty="0"/>
              <a:t> </a:t>
            </a:r>
            <a:r>
              <a:rPr kumimoji="1" lang="en-US" altLang="zh-CN" dirty="0"/>
              <a:t>features</a:t>
            </a:r>
            <a:r>
              <a:rPr kumimoji="1" lang="zh-CN" altLang="en-US" dirty="0"/>
              <a:t> </a:t>
            </a:r>
            <a:r>
              <a:rPr lang="en-US" altLang="zh-CN" dirty="0"/>
              <a:t> </a:t>
            </a:r>
            <a:r>
              <a:rPr kumimoji="1" lang="zh-CN" altLang="en-US" dirty="0"/>
              <a:t> </a:t>
            </a:r>
            <a:br>
              <a:rPr kumimoji="1" lang="en-US" altLang="zh-CN" dirty="0"/>
            </a:br>
            <a:r>
              <a:rPr kumimoji="1" lang="en-US" altLang="zh-CN" dirty="0"/>
              <a:t>     predictive</a:t>
            </a:r>
            <a:r>
              <a:rPr kumimoji="1" lang="zh-CN" altLang="en-US" dirty="0"/>
              <a:t> </a:t>
            </a:r>
            <a:r>
              <a:rPr kumimoji="1" lang="en-US" altLang="zh-CN" dirty="0"/>
              <a:t>model</a:t>
            </a:r>
            <a:r>
              <a:rPr kumimoji="1" lang="zh-CN" altLang="en-US" dirty="0"/>
              <a:t> </a:t>
            </a:r>
            <a:endParaRPr kumimoji="1" lang="en-US" altLang="zh-CN" dirty="0"/>
          </a:p>
        </p:txBody>
      </p:sp>
      <p:pic>
        <p:nvPicPr>
          <p:cNvPr id="5" name="图片 4"/>
          <p:cNvPicPr>
            <a:picLocks noChangeAspect="1"/>
          </p:cNvPicPr>
          <p:nvPr/>
        </p:nvPicPr>
        <p:blipFill>
          <a:blip r:embed="rId2"/>
          <a:stretch>
            <a:fillRect/>
          </a:stretch>
        </p:blipFill>
        <p:spPr>
          <a:xfrm>
            <a:off x="920552" y="2708920"/>
            <a:ext cx="5530738" cy="2869330"/>
          </a:xfrm>
          <a:prstGeom prst="rect">
            <a:avLst/>
          </a:prstGeom>
        </p:spPr>
      </p:pic>
      <p:sp>
        <p:nvSpPr>
          <p:cNvPr id="6" name="文本框 5"/>
          <p:cNvSpPr txBox="1"/>
          <p:nvPr/>
        </p:nvSpPr>
        <p:spPr>
          <a:xfrm>
            <a:off x="6742458" y="3994094"/>
            <a:ext cx="2728981" cy="400110"/>
          </a:xfrm>
          <a:prstGeom prst="rect">
            <a:avLst/>
          </a:prstGeom>
          <a:noFill/>
        </p:spPr>
        <p:txBody>
          <a:bodyPr wrap="square" rtlCol="0">
            <a:spAutoFit/>
          </a:bodyPr>
          <a:lstStyle/>
          <a:p>
            <a:r>
              <a:rPr kumimoji="1" lang="en-US" altLang="zh-CN" sz="2000" dirty="0"/>
              <a:t>+</a:t>
            </a:r>
            <a:endParaRPr kumimoji="1" lang="zh-CN" altLang="en-US" sz="2000" dirty="0"/>
          </a:p>
        </p:txBody>
      </p:sp>
      <p:grpSp>
        <p:nvGrpSpPr>
          <p:cNvPr id="4" name="Group 3">
            <a:extLst>
              <a:ext uri="{FF2B5EF4-FFF2-40B4-BE49-F238E27FC236}">
                <a16:creationId xmlns:a16="http://schemas.microsoft.com/office/drawing/2014/main" id="{9FC19A71-CC09-2A43-94B0-DE42489539CE}"/>
              </a:ext>
            </a:extLst>
          </p:cNvPr>
          <p:cNvGrpSpPr>
            <a:grpSpLocks noChangeAspect="1"/>
          </p:cNvGrpSpPr>
          <p:nvPr/>
        </p:nvGrpSpPr>
        <p:grpSpPr>
          <a:xfrm>
            <a:off x="7586853" y="3388270"/>
            <a:ext cx="1974659" cy="1611758"/>
            <a:chOff x="5715001" y="2057400"/>
            <a:chExt cx="3973513" cy="3243263"/>
          </a:xfrm>
        </p:grpSpPr>
        <p:grpSp>
          <p:nvGrpSpPr>
            <p:cNvPr id="7" name="Group 34">
              <a:extLst>
                <a:ext uri="{FF2B5EF4-FFF2-40B4-BE49-F238E27FC236}">
                  <a16:creationId xmlns:a16="http://schemas.microsoft.com/office/drawing/2014/main" id="{06482E4A-E5A0-7941-B83A-C6E6512F72AD}"/>
                </a:ext>
              </a:extLst>
            </p:cNvPr>
            <p:cNvGrpSpPr>
              <a:grpSpLocks/>
            </p:cNvGrpSpPr>
            <p:nvPr/>
          </p:nvGrpSpPr>
          <p:grpSpPr bwMode="auto">
            <a:xfrm>
              <a:off x="5715001" y="2057400"/>
              <a:ext cx="3973513" cy="3243263"/>
              <a:chOff x="3600" y="1296"/>
              <a:chExt cx="2503" cy="2043"/>
            </a:xfrm>
          </p:grpSpPr>
          <p:sp>
            <p:nvSpPr>
              <p:cNvPr id="8" name="Line 12">
                <a:extLst>
                  <a:ext uri="{FF2B5EF4-FFF2-40B4-BE49-F238E27FC236}">
                    <a16:creationId xmlns:a16="http://schemas.microsoft.com/office/drawing/2014/main" id="{6568931B-43DC-A645-B59A-2AB2387C26E4}"/>
                  </a:ext>
                </a:extLst>
              </p:cNvPr>
              <p:cNvSpPr>
                <a:spLocks noChangeShapeType="1"/>
              </p:cNvSpPr>
              <p:nvPr/>
            </p:nvSpPr>
            <p:spPr bwMode="auto">
              <a:xfrm flipV="1">
                <a:off x="3600" y="1296"/>
                <a:ext cx="0" cy="2016"/>
              </a:xfrm>
              <a:prstGeom prst="line">
                <a:avLst/>
              </a:prstGeom>
              <a:noFill/>
              <a:ln w="12700">
                <a:solidFill>
                  <a:schemeClr val="tx1"/>
                </a:solidFill>
                <a:miter lim="800000"/>
                <a:headEnd/>
                <a:tailEnd type="triangle" w="med" len="med"/>
              </a:ln>
            </p:spPr>
            <p:txBody>
              <a:bodyPr wrap="none"/>
              <a:lstStyle/>
              <a:p>
                <a:endParaRPr lang="zh-CN" altLang="en-US" sz="1050"/>
              </a:p>
            </p:txBody>
          </p:sp>
          <p:sp>
            <p:nvSpPr>
              <p:cNvPr id="9" name="Line 13">
                <a:extLst>
                  <a:ext uri="{FF2B5EF4-FFF2-40B4-BE49-F238E27FC236}">
                    <a16:creationId xmlns:a16="http://schemas.microsoft.com/office/drawing/2014/main" id="{EF355BA3-04EF-3B40-A60E-3F8B1EE81727}"/>
                  </a:ext>
                </a:extLst>
              </p:cNvPr>
              <p:cNvSpPr>
                <a:spLocks noChangeShapeType="1"/>
              </p:cNvSpPr>
              <p:nvPr/>
            </p:nvSpPr>
            <p:spPr bwMode="auto">
              <a:xfrm flipV="1">
                <a:off x="3600" y="3312"/>
                <a:ext cx="1920" cy="0"/>
              </a:xfrm>
              <a:prstGeom prst="line">
                <a:avLst/>
              </a:prstGeom>
              <a:noFill/>
              <a:ln w="12700">
                <a:solidFill>
                  <a:schemeClr val="tx1"/>
                </a:solidFill>
                <a:miter lim="800000"/>
                <a:headEnd/>
                <a:tailEnd type="triangle" w="med" len="med"/>
              </a:ln>
            </p:spPr>
            <p:txBody>
              <a:bodyPr wrap="none"/>
              <a:lstStyle/>
              <a:p>
                <a:endParaRPr lang="zh-CN" altLang="en-US" sz="1050"/>
              </a:p>
            </p:txBody>
          </p:sp>
          <p:sp>
            <p:nvSpPr>
              <p:cNvPr id="10" name="Oval 14">
                <a:extLst>
                  <a:ext uri="{FF2B5EF4-FFF2-40B4-BE49-F238E27FC236}">
                    <a16:creationId xmlns:a16="http://schemas.microsoft.com/office/drawing/2014/main" id="{6A555AC0-486A-EB40-8041-C25344E33BF5}"/>
                  </a:ext>
                </a:extLst>
              </p:cNvPr>
              <p:cNvSpPr>
                <a:spLocks noChangeArrowheads="1"/>
              </p:cNvSpPr>
              <p:nvPr/>
            </p:nvSpPr>
            <p:spPr bwMode="auto">
              <a:xfrm>
                <a:off x="4896" y="1680"/>
                <a:ext cx="96" cy="96"/>
              </a:xfrm>
              <a:prstGeom prst="ellipse">
                <a:avLst/>
              </a:prstGeom>
              <a:solidFill>
                <a:schemeClr val="accent1"/>
              </a:solidFill>
              <a:ln w="9525">
                <a:solidFill>
                  <a:schemeClr val="tx1"/>
                </a:solidFill>
                <a:miter lim="800000"/>
                <a:headEnd/>
                <a:tailEnd/>
              </a:ln>
            </p:spPr>
            <p:txBody>
              <a:bodyPr wrap="none" anchor="ctr"/>
              <a:lstStyle/>
              <a:p>
                <a:endParaRPr lang="zh-CN" altLang="en-US" sz="1050"/>
              </a:p>
            </p:txBody>
          </p:sp>
          <p:sp>
            <p:nvSpPr>
              <p:cNvPr id="11" name="Oval 15">
                <a:extLst>
                  <a:ext uri="{FF2B5EF4-FFF2-40B4-BE49-F238E27FC236}">
                    <a16:creationId xmlns:a16="http://schemas.microsoft.com/office/drawing/2014/main" id="{14EF0A39-4CD7-8A42-9535-A8DDACB3534D}"/>
                  </a:ext>
                </a:extLst>
              </p:cNvPr>
              <p:cNvSpPr>
                <a:spLocks noChangeArrowheads="1"/>
              </p:cNvSpPr>
              <p:nvPr/>
            </p:nvSpPr>
            <p:spPr bwMode="auto">
              <a:xfrm>
                <a:off x="5040" y="2064"/>
                <a:ext cx="96" cy="96"/>
              </a:xfrm>
              <a:prstGeom prst="ellipse">
                <a:avLst/>
              </a:prstGeom>
              <a:solidFill>
                <a:schemeClr val="accent1"/>
              </a:solidFill>
              <a:ln w="9525">
                <a:solidFill>
                  <a:schemeClr val="tx1"/>
                </a:solidFill>
                <a:miter lim="800000"/>
                <a:headEnd/>
                <a:tailEnd/>
              </a:ln>
            </p:spPr>
            <p:txBody>
              <a:bodyPr wrap="none" anchor="ctr"/>
              <a:lstStyle/>
              <a:p>
                <a:endParaRPr lang="zh-CN" altLang="en-US" sz="1050"/>
              </a:p>
            </p:txBody>
          </p:sp>
          <p:sp>
            <p:nvSpPr>
              <p:cNvPr id="12" name="Oval 16">
                <a:extLst>
                  <a:ext uri="{FF2B5EF4-FFF2-40B4-BE49-F238E27FC236}">
                    <a16:creationId xmlns:a16="http://schemas.microsoft.com/office/drawing/2014/main" id="{F676AC78-2A3D-F542-B171-6F7863B689D1}"/>
                  </a:ext>
                </a:extLst>
              </p:cNvPr>
              <p:cNvSpPr>
                <a:spLocks noChangeArrowheads="1"/>
              </p:cNvSpPr>
              <p:nvPr/>
            </p:nvSpPr>
            <p:spPr bwMode="auto">
              <a:xfrm>
                <a:off x="5568" y="2208"/>
                <a:ext cx="96" cy="96"/>
              </a:xfrm>
              <a:prstGeom prst="ellipse">
                <a:avLst/>
              </a:prstGeom>
              <a:solidFill>
                <a:schemeClr val="accent1"/>
              </a:solidFill>
              <a:ln w="9525">
                <a:solidFill>
                  <a:schemeClr val="tx1"/>
                </a:solidFill>
                <a:miter lim="800000"/>
                <a:headEnd/>
                <a:tailEnd/>
              </a:ln>
            </p:spPr>
            <p:txBody>
              <a:bodyPr wrap="none" anchor="ctr"/>
              <a:lstStyle/>
              <a:p>
                <a:endParaRPr lang="zh-CN" altLang="en-US" sz="1050"/>
              </a:p>
            </p:txBody>
          </p:sp>
          <p:sp>
            <p:nvSpPr>
              <p:cNvPr id="13" name="Oval 17">
                <a:extLst>
                  <a:ext uri="{FF2B5EF4-FFF2-40B4-BE49-F238E27FC236}">
                    <a16:creationId xmlns:a16="http://schemas.microsoft.com/office/drawing/2014/main" id="{B7F7EB7D-7C24-A14A-B356-121273B9982B}"/>
                  </a:ext>
                </a:extLst>
              </p:cNvPr>
              <p:cNvSpPr>
                <a:spLocks noChangeArrowheads="1"/>
              </p:cNvSpPr>
              <p:nvPr/>
            </p:nvSpPr>
            <p:spPr bwMode="auto">
              <a:xfrm>
                <a:off x="4608" y="1776"/>
                <a:ext cx="96" cy="96"/>
              </a:xfrm>
              <a:prstGeom prst="ellipse">
                <a:avLst/>
              </a:prstGeom>
              <a:solidFill>
                <a:schemeClr val="accent1"/>
              </a:solidFill>
              <a:ln w="9525">
                <a:solidFill>
                  <a:schemeClr val="tx1"/>
                </a:solidFill>
                <a:miter lim="800000"/>
                <a:headEnd/>
                <a:tailEnd/>
              </a:ln>
            </p:spPr>
            <p:txBody>
              <a:bodyPr wrap="none" anchor="ctr"/>
              <a:lstStyle/>
              <a:p>
                <a:endParaRPr lang="zh-CN" altLang="en-US" sz="1050"/>
              </a:p>
            </p:txBody>
          </p:sp>
          <p:sp>
            <p:nvSpPr>
              <p:cNvPr id="14" name="Oval 18">
                <a:extLst>
                  <a:ext uri="{FF2B5EF4-FFF2-40B4-BE49-F238E27FC236}">
                    <a16:creationId xmlns:a16="http://schemas.microsoft.com/office/drawing/2014/main" id="{5961168C-A27E-024F-8756-8828A8EA679E}"/>
                  </a:ext>
                </a:extLst>
              </p:cNvPr>
              <p:cNvSpPr>
                <a:spLocks noChangeArrowheads="1"/>
              </p:cNvSpPr>
              <p:nvPr/>
            </p:nvSpPr>
            <p:spPr bwMode="auto">
              <a:xfrm>
                <a:off x="5232" y="2400"/>
                <a:ext cx="96" cy="96"/>
              </a:xfrm>
              <a:prstGeom prst="ellipse">
                <a:avLst/>
              </a:prstGeom>
              <a:solidFill>
                <a:schemeClr val="accent1"/>
              </a:solidFill>
              <a:ln w="9525">
                <a:solidFill>
                  <a:schemeClr val="tx1"/>
                </a:solidFill>
                <a:miter lim="800000"/>
                <a:headEnd/>
                <a:tailEnd/>
              </a:ln>
            </p:spPr>
            <p:txBody>
              <a:bodyPr wrap="none" anchor="ctr"/>
              <a:lstStyle/>
              <a:p>
                <a:endParaRPr lang="zh-CN" altLang="en-US" sz="1050"/>
              </a:p>
            </p:txBody>
          </p:sp>
          <p:sp>
            <p:nvSpPr>
              <p:cNvPr id="15" name="Rectangle 19">
                <a:extLst>
                  <a:ext uri="{FF2B5EF4-FFF2-40B4-BE49-F238E27FC236}">
                    <a16:creationId xmlns:a16="http://schemas.microsoft.com/office/drawing/2014/main" id="{1E1E9A97-74D2-4846-91E1-5C9480FAC2D5}"/>
                  </a:ext>
                </a:extLst>
              </p:cNvPr>
              <p:cNvSpPr>
                <a:spLocks noChangeArrowheads="1"/>
              </p:cNvSpPr>
              <p:nvPr/>
            </p:nvSpPr>
            <p:spPr bwMode="auto">
              <a:xfrm>
                <a:off x="3792" y="2352"/>
                <a:ext cx="96" cy="96"/>
              </a:xfrm>
              <a:prstGeom prst="rect">
                <a:avLst/>
              </a:prstGeom>
              <a:solidFill>
                <a:schemeClr val="hlink"/>
              </a:solidFill>
              <a:ln w="9525">
                <a:solidFill>
                  <a:schemeClr val="tx1"/>
                </a:solidFill>
                <a:miter lim="800000"/>
                <a:headEnd/>
                <a:tailEnd/>
              </a:ln>
            </p:spPr>
            <p:txBody>
              <a:bodyPr wrap="none" anchor="ctr"/>
              <a:lstStyle/>
              <a:p>
                <a:endParaRPr lang="zh-CN" altLang="en-US" sz="1050"/>
              </a:p>
            </p:txBody>
          </p:sp>
          <p:sp>
            <p:nvSpPr>
              <p:cNvPr id="16" name="Rectangle 20">
                <a:extLst>
                  <a:ext uri="{FF2B5EF4-FFF2-40B4-BE49-F238E27FC236}">
                    <a16:creationId xmlns:a16="http://schemas.microsoft.com/office/drawing/2014/main" id="{3AF76103-F855-934C-A6A1-54D767756210}"/>
                  </a:ext>
                </a:extLst>
              </p:cNvPr>
              <p:cNvSpPr>
                <a:spLocks noChangeArrowheads="1"/>
              </p:cNvSpPr>
              <p:nvPr/>
            </p:nvSpPr>
            <p:spPr bwMode="auto">
              <a:xfrm>
                <a:off x="4560" y="2640"/>
                <a:ext cx="96" cy="96"/>
              </a:xfrm>
              <a:prstGeom prst="rect">
                <a:avLst/>
              </a:prstGeom>
              <a:solidFill>
                <a:schemeClr val="hlink"/>
              </a:solidFill>
              <a:ln w="9525">
                <a:solidFill>
                  <a:schemeClr val="tx1"/>
                </a:solidFill>
                <a:miter lim="800000"/>
                <a:headEnd/>
                <a:tailEnd/>
              </a:ln>
            </p:spPr>
            <p:txBody>
              <a:bodyPr wrap="none" anchor="ctr"/>
              <a:lstStyle/>
              <a:p>
                <a:endParaRPr lang="zh-CN" altLang="en-US" sz="1050"/>
              </a:p>
            </p:txBody>
          </p:sp>
          <p:sp>
            <p:nvSpPr>
              <p:cNvPr id="17" name="Rectangle 21">
                <a:extLst>
                  <a:ext uri="{FF2B5EF4-FFF2-40B4-BE49-F238E27FC236}">
                    <a16:creationId xmlns:a16="http://schemas.microsoft.com/office/drawing/2014/main" id="{2261F91A-6F3E-9C43-BB30-5A23710830D9}"/>
                  </a:ext>
                </a:extLst>
              </p:cNvPr>
              <p:cNvSpPr>
                <a:spLocks noChangeArrowheads="1"/>
              </p:cNvSpPr>
              <p:nvPr/>
            </p:nvSpPr>
            <p:spPr bwMode="auto">
              <a:xfrm>
                <a:off x="4464" y="2928"/>
                <a:ext cx="96" cy="96"/>
              </a:xfrm>
              <a:prstGeom prst="rect">
                <a:avLst/>
              </a:prstGeom>
              <a:solidFill>
                <a:schemeClr val="hlink"/>
              </a:solidFill>
              <a:ln w="9525">
                <a:solidFill>
                  <a:schemeClr val="tx1"/>
                </a:solidFill>
                <a:miter lim="800000"/>
                <a:headEnd/>
                <a:tailEnd/>
              </a:ln>
            </p:spPr>
            <p:txBody>
              <a:bodyPr wrap="none" anchor="ctr"/>
              <a:lstStyle/>
              <a:p>
                <a:endParaRPr lang="zh-CN" altLang="en-US" sz="1050"/>
              </a:p>
            </p:txBody>
          </p:sp>
          <p:sp>
            <p:nvSpPr>
              <p:cNvPr id="18" name="Rectangle 22">
                <a:extLst>
                  <a:ext uri="{FF2B5EF4-FFF2-40B4-BE49-F238E27FC236}">
                    <a16:creationId xmlns:a16="http://schemas.microsoft.com/office/drawing/2014/main" id="{2AB020C6-6CFB-F84A-82B9-2EF53CCDDDC7}"/>
                  </a:ext>
                </a:extLst>
              </p:cNvPr>
              <p:cNvSpPr>
                <a:spLocks noChangeArrowheads="1"/>
              </p:cNvSpPr>
              <p:nvPr/>
            </p:nvSpPr>
            <p:spPr bwMode="auto">
              <a:xfrm>
                <a:off x="4080" y="2640"/>
                <a:ext cx="96" cy="96"/>
              </a:xfrm>
              <a:prstGeom prst="rect">
                <a:avLst/>
              </a:prstGeom>
              <a:solidFill>
                <a:schemeClr val="hlink"/>
              </a:solidFill>
              <a:ln w="9525">
                <a:solidFill>
                  <a:schemeClr val="tx1"/>
                </a:solidFill>
                <a:miter lim="800000"/>
                <a:headEnd/>
                <a:tailEnd/>
              </a:ln>
            </p:spPr>
            <p:txBody>
              <a:bodyPr wrap="none" anchor="ctr"/>
              <a:lstStyle/>
              <a:p>
                <a:endParaRPr lang="zh-CN" altLang="en-US" sz="1050"/>
              </a:p>
            </p:txBody>
          </p:sp>
          <p:sp>
            <p:nvSpPr>
              <p:cNvPr id="19" name="Rectangle 23">
                <a:extLst>
                  <a:ext uri="{FF2B5EF4-FFF2-40B4-BE49-F238E27FC236}">
                    <a16:creationId xmlns:a16="http://schemas.microsoft.com/office/drawing/2014/main" id="{E001F62B-BC7A-5F42-B6FD-4E6D1BB4A2CE}"/>
                  </a:ext>
                </a:extLst>
              </p:cNvPr>
              <p:cNvSpPr>
                <a:spLocks noChangeArrowheads="1"/>
              </p:cNvSpPr>
              <p:nvPr/>
            </p:nvSpPr>
            <p:spPr bwMode="auto">
              <a:xfrm>
                <a:off x="3888" y="2880"/>
                <a:ext cx="96" cy="96"/>
              </a:xfrm>
              <a:prstGeom prst="rect">
                <a:avLst/>
              </a:prstGeom>
              <a:solidFill>
                <a:schemeClr val="hlink"/>
              </a:solidFill>
              <a:ln w="9525">
                <a:solidFill>
                  <a:schemeClr val="tx1"/>
                </a:solidFill>
                <a:miter lim="800000"/>
                <a:headEnd/>
                <a:tailEnd/>
              </a:ln>
            </p:spPr>
            <p:txBody>
              <a:bodyPr wrap="none" anchor="ctr"/>
              <a:lstStyle/>
              <a:p>
                <a:endParaRPr lang="zh-CN" altLang="en-US" sz="1050"/>
              </a:p>
            </p:txBody>
          </p:sp>
          <p:sp>
            <p:nvSpPr>
              <p:cNvPr id="20" name="Rectangle 24">
                <a:extLst>
                  <a:ext uri="{FF2B5EF4-FFF2-40B4-BE49-F238E27FC236}">
                    <a16:creationId xmlns:a16="http://schemas.microsoft.com/office/drawing/2014/main" id="{4E82C85C-C40F-084E-ADD8-545B25C56282}"/>
                  </a:ext>
                </a:extLst>
              </p:cNvPr>
              <p:cNvSpPr>
                <a:spLocks noChangeArrowheads="1"/>
              </p:cNvSpPr>
              <p:nvPr/>
            </p:nvSpPr>
            <p:spPr bwMode="auto">
              <a:xfrm>
                <a:off x="4032" y="2112"/>
                <a:ext cx="96" cy="96"/>
              </a:xfrm>
              <a:prstGeom prst="rect">
                <a:avLst/>
              </a:prstGeom>
              <a:solidFill>
                <a:schemeClr val="hlink"/>
              </a:solidFill>
              <a:ln w="9525">
                <a:solidFill>
                  <a:schemeClr val="tx1"/>
                </a:solidFill>
                <a:miter lim="800000"/>
                <a:headEnd/>
                <a:tailEnd/>
              </a:ln>
            </p:spPr>
            <p:txBody>
              <a:bodyPr wrap="none" anchor="ctr"/>
              <a:lstStyle/>
              <a:p>
                <a:endParaRPr lang="zh-CN" altLang="en-US" sz="1050"/>
              </a:p>
            </p:txBody>
          </p:sp>
          <p:sp>
            <p:nvSpPr>
              <p:cNvPr id="21" name="Text Box 25">
                <a:extLst>
                  <a:ext uri="{FF2B5EF4-FFF2-40B4-BE49-F238E27FC236}">
                    <a16:creationId xmlns:a16="http://schemas.microsoft.com/office/drawing/2014/main" id="{AA6F8604-BCF0-AD48-9AF3-CD42EBD02126}"/>
                  </a:ext>
                </a:extLst>
              </p:cNvPr>
              <p:cNvSpPr txBox="1">
                <a:spLocks noChangeArrowheads="1"/>
              </p:cNvSpPr>
              <p:nvPr/>
            </p:nvSpPr>
            <p:spPr bwMode="auto">
              <a:xfrm>
                <a:off x="3792" y="3007"/>
                <a:ext cx="854" cy="332"/>
              </a:xfrm>
              <a:prstGeom prst="rect">
                <a:avLst/>
              </a:prstGeom>
              <a:noFill/>
              <a:ln w="9525">
                <a:noFill/>
                <a:miter lim="800000"/>
                <a:headEnd/>
                <a:tailEnd/>
              </a:ln>
            </p:spPr>
            <p:txBody>
              <a:bodyPr wrap="none">
                <a:spAutoFit/>
              </a:bodyPr>
              <a:lstStyle/>
              <a:p>
                <a:r>
                  <a:rPr lang="en-US" altLang="zh-CN" sz="1100" dirty="0">
                    <a:latin typeface="Tahoma" pitchFamily="34" charset="0"/>
                  </a:rPr>
                  <a:t>Class -1</a:t>
                </a:r>
              </a:p>
            </p:txBody>
          </p:sp>
          <p:sp>
            <p:nvSpPr>
              <p:cNvPr id="22" name="Text Box 26">
                <a:extLst>
                  <a:ext uri="{FF2B5EF4-FFF2-40B4-BE49-F238E27FC236}">
                    <a16:creationId xmlns:a16="http://schemas.microsoft.com/office/drawing/2014/main" id="{62975E06-5082-EE47-994D-AA7B7ABC983F}"/>
                  </a:ext>
                </a:extLst>
              </p:cNvPr>
              <p:cNvSpPr txBox="1">
                <a:spLocks noChangeArrowheads="1"/>
              </p:cNvSpPr>
              <p:nvPr/>
            </p:nvSpPr>
            <p:spPr bwMode="auto">
              <a:xfrm>
                <a:off x="5184" y="1584"/>
                <a:ext cx="919" cy="332"/>
              </a:xfrm>
              <a:prstGeom prst="rect">
                <a:avLst/>
              </a:prstGeom>
              <a:noFill/>
              <a:ln w="9525">
                <a:noFill/>
                <a:miter lim="800000"/>
                <a:headEnd/>
                <a:tailEnd/>
              </a:ln>
            </p:spPr>
            <p:txBody>
              <a:bodyPr wrap="none">
                <a:spAutoFit/>
              </a:bodyPr>
              <a:lstStyle/>
              <a:p>
                <a:r>
                  <a:rPr lang="en-US" altLang="zh-CN" sz="1100" dirty="0">
                    <a:latin typeface="Tahoma" pitchFamily="34" charset="0"/>
                  </a:rPr>
                  <a:t>Class +1</a:t>
                </a:r>
              </a:p>
            </p:txBody>
          </p:sp>
        </p:grpSp>
        <p:sp>
          <p:nvSpPr>
            <p:cNvPr id="23" name="Line 27">
              <a:extLst>
                <a:ext uri="{FF2B5EF4-FFF2-40B4-BE49-F238E27FC236}">
                  <a16:creationId xmlns:a16="http://schemas.microsoft.com/office/drawing/2014/main" id="{DAE0FDAB-50C8-B842-B409-93EC08A823C8}"/>
                </a:ext>
              </a:extLst>
            </p:cNvPr>
            <p:cNvSpPr>
              <a:spLocks noChangeShapeType="1"/>
            </p:cNvSpPr>
            <p:nvPr/>
          </p:nvSpPr>
          <p:spPr bwMode="auto">
            <a:xfrm>
              <a:off x="6229350" y="2209800"/>
              <a:ext cx="2362200" cy="2743200"/>
            </a:xfrm>
            <a:prstGeom prst="line">
              <a:avLst/>
            </a:prstGeom>
            <a:noFill/>
            <a:ln w="38100">
              <a:solidFill>
                <a:schemeClr val="folHlink"/>
              </a:solidFill>
              <a:prstDash val="sysDot"/>
              <a:miter lim="800000"/>
              <a:headEnd/>
              <a:tailEnd/>
            </a:ln>
          </p:spPr>
          <p:txBody>
            <a:bodyPr wrap="none"/>
            <a:lstStyle/>
            <a:p>
              <a:endParaRPr lang="zh-CN" altLang="en-US" sz="1050"/>
            </a:p>
          </p:txBody>
        </p:sp>
      </p:grpSp>
      <p:sp>
        <p:nvSpPr>
          <p:cNvPr id="24" name="Rectangle 23">
            <a:extLst>
              <a:ext uri="{FF2B5EF4-FFF2-40B4-BE49-F238E27FC236}">
                <a16:creationId xmlns:a16="http://schemas.microsoft.com/office/drawing/2014/main" id="{33A6427E-3215-6D4C-9BBD-8EE7B958E19A}"/>
              </a:ext>
            </a:extLst>
          </p:cNvPr>
          <p:cNvSpPr/>
          <p:nvPr/>
        </p:nvSpPr>
        <p:spPr>
          <a:xfrm>
            <a:off x="7401272" y="5024484"/>
            <a:ext cx="1872208" cy="5537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predictive model</a:t>
            </a:r>
          </a:p>
        </p:txBody>
      </p:sp>
      <p:sp>
        <p:nvSpPr>
          <p:cNvPr id="25" name="Right Arrow 24">
            <a:extLst>
              <a:ext uri="{FF2B5EF4-FFF2-40B4-BE49-F238E27FC236}">
                <a16:creationId xmlns:a16="http://schemas.microsoft.com/office/drawing/2014/main" id="{3282886E-8C39-AC41-B311-59B52DBACE50}"/>
              </a:ext>
            </a:extLst>
          </p:cNvPr>
          <p:cNvSpPr/>
          <p:nvPr/>
        </p:nvSpPr>
        <p:spPr>
          <a:xfrm>
            <a:off x="776536" y="1879095"/>
            <a:ext cx="416548" cy="288032"/>
          </a:xfrm>
          <a:prstGeom prst="rightArrow">
            <a:avLst/>
          </a:prstGeom>
          <a:solidFill>
            <a:srgbClr val="C8EEFF"/>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矩形 11">
            <a:extLst>
              <a:ext uri="{FF2B5EF4-FFF2-40B4-BE49-F238E27FC236}">
                <a16:creationId xmlns:a16="http://schemas.microsoft.com/office/drawing/2014/main" id="{EC134B16-4A9E-8E4B-B336-46BB336C4729}"/>
              </a:ext>
            </a:extLst>
          </p:cNvPr>
          <p:cNvSpPr>
            <a:spLocks noChangeArrowheads="1"/>
          </p:cNvSpPr>
          <p:nvPr/>
        </p:nvSpPr>
        <p:spPr bwMode="auto">
          <a:xfrm>
            <a:off x="135731" y="5762016"/>
            <a:ext cx="9634537" cy="852941"/>
          </a:xfrm>
          <a:prstGeom prst="rect">
            <a:avLst/>
          </a:prstGeom>
          <a:solidFill>
            <a:srgbClr val="C8EEFF"/>
          </a:solidFill>
          <a:ln w="22225" algn="ctr">
            <a:solidFill>
              <a:srgbClr val="3C88D2"/>
            </a:solidFill>
            <a:miter lim="800000"/>
            <a:headEnd/>
            <a:tailEnd/>
          </a:ln>
        </p:spPr>
        <p:txBody>
          <a:bodyPr lIns="252000" rIns="252000" anchor="ctr"/>
          <a:lstStyle/>
          <a:p>
            <a:pPr>
              <a:spcBef>
                <a:spcPts val="600"/>
              </a:spcBef>
            </a:pPr>
            <a:r>
              <a:rPr lang="en-US" altLang="zh-CN" sz="3200" dirty="0">
                <a:latin typeface="Helvetica Neue" charset="0"/>
                <a:ea typeface="Helvetica Neue" charset="0"/>
                <a:cs typeface="Helvetica Neue" charset="0"/>
              </a:rPr>
              <a:t>But defining features is tedious and inefficient…</a:t>
            </a:r>
          </a:p>
        </p:txBody>
      </p:sp>
    </p:spTree>
    <p:extLst>
      <p:ext uri="{BB962C8B-B14F-4D97-AF65-F5344CB8AC3E}">
        <p14:creationId xmlns:p14="http://schemas.microsoft.com/office/powerpoint/2010/main" val="4251758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linds(horizontal)">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WordArt 17">
            <a:extLst>
              <a:ext uri="{FF2B5EF4-FFF2-40B4-BE49-F238E27FC236}">
                <a16:creationId xmlns:a16="http://schemas.microsoft.com/office/drawing/2014/main" id="{3327F83E-9D55-344F-84AD-39A4FE6ED0E9}"/>
              </a:ext>
            </a:extLst>
          </p:cNvPr>
          <p:cNvSpPr>
            <a:spLocks noChangeArrowheads="1" noChangeShapeType="1" noTextEdit="1"/>
          </p:cNvSpPr>
          <p:nvPr/>
        </p:nvSpPr>
        <p:spPr bwMode="auto">
          <a:xfrm>
            <a:off x="4844072" y="2917646"/>
            <a:ext cx="684457" cy="840015"/>
          </a:xfrm>
          <a:prstGeom prst="rect">
            <a:avLst/>
          </a:prstGeom>
        </p:spPr>
        <p:txBody>
          <a:bodyPr wrap="none" fromWordArt="1">
            <a:prstTxWarp prst="textPlain">
              <a:avLst>
                <a:gd name="adj" fmla="val 50000"/>
              </a:avLst>
            </a:prstTxWarp>
          </a:bodyPr>
          <a:lstStyle/>
          <a:p>
            <a:pPr algn="ctr"/>
            <a:r>
              <a:rPr lang="en-US" altLang="zh-CN" sz="3067" kern="10" dirty="0">
                <a:ln w="12700">
                  <a:solidFill>
                    <a:srgbClr val="EAEAEA"/>
                  </a:solidFill>
                  <a:round/>
                  <a:headEnd/>
                  <a:tailEnd/>
                </a:ln>
                <a:solidFill>
                  <a:srgbClr val="C00000"/>
                </a:solidFill>
                <a:effectLst>
                  <a:outerShdw dist="35921" dir="2700000" sy="50000" kx="2115830" algn="bl" rotWithShape="0">
                    <a:srgbClr val="C0C0C0">
                      <a:alpha val="79999"/>
                    </a:srgbClr>
                  </a:outerShdw>
                </a:effectLst>
                <a:latin typeface="Arial Black"/>
              </a:rPr>
              <a:t>?</a:t>
            </a:r>
            <a:endParaRPr lang="zh-CN" altLang="en-US" sz="3067" kern="10" dirty="0">
              <a:ln w="12700">
                <a:solidFill>
                  <a:srgbClr val="EAEAEA"/>
                </a:solidFill>
                <a:round/>
                <a:headEnd/>
                <a:tailEnd/>
              </a:ln>
              <a:solidFill>
                <a:srgbClr val="C00000"/>
              </a:solidFill>
              <a:effectLst>
                <a:outerShdw dist="35921" dir="2700000" sy="50000" kx="2115830" algn="bl" rotWithShape="0">
                  <a:srgbClr val="C0C0C0">
                    <a:alpha val="79999"/>
                  </a:srgbClr>
                </a:outerShdw>
              </a:effectLst>
              <a:latin typeface="Arial Black"/>
            </a:endParaRPr>
          </a:p>
        </p:txBody>
      </p:sp>
      <p:grpSp>
        <p:nvGrpSpPr>
          <p:cNvPr id="2" name="Group 1">
            <a:extLst>
              <a:ext uri="{FF2B5EF4-FFF2-40B4-BE49-F238E27FC236}">
                <a16:creationId xmlns:a16="http://schemas.microsoft.com/office/drawing/2014/main" id="{394AED2E-11D4-934B-BAA8-E6C02C2D2321}"/>
              </a:ext>
            </a:extLst>
          </p:cNvPr>
          <p:cNvGrpSpPr>
            <a:grpSpLocks noChangeAspect="1"/>
          </p:cNvGrpSpPr>
          <p:nvPr/>
        </p:nvGrpSpPr>
        <p:grpSpPr>
          <a:xfrm>
            <a:off x="7107775" y="2492896"/>
            <a:ext cx="2829940" cy="2366305"/>
            <a:chOff x="5715001" y="2057400"/>
            <a:chExt cx="3827463" cy="3200400"/>
          </a:xfrm>
        </p:grpSpPr>
        <p:grpSp>
          <p:nvGrpSpPr>
            <p:cNvPr id="3" name="Group 34">
              <a:extLst>
                <a:ext uri="{FF2B5EF4-FFF2-40B4-BE49-F238E27FC236}">
                  <a16:creationId xmlns:a16="http://schemas.microsoft.com/office/drawing/2014/main" id="{4F80FE93-1D36-B142-8A0C-2137A2012764}"/>
                </a:ext>
              </a:extLst>
            </p:cNvPr>
            <p:cNvGrpSpPr>
              <a:grpSpLocks/>
            </p:cNvGrpSpPr>
            <p:nvPr/>
          </p:nvGrpSpPr>
          <p:grpSpPr bwMode="auto">
            <a:xfrm>
              <a:off x="5715001" y="2057400"/>
              <a:ext cx="3827463" cy="3200400"/>
              <a:chOff x="3600" y="1296"/>
              <a:chExt cx="2411" cy="2016"/>
            </a:xfrm>
          </p:grpSpPr>
          <p:sp>
            <p:nvSpPr>
              <p:cNvPr id="5" name="Line 12">
                <a:extLst>
                  <a:ext uri="{FF2B5EF4-FFF2-40B4-BE49-F238E27FC236}">
                    <a16:creationId xmlns:a16="http://schemas.microsoft.com/office/drawing/2014/main" id="{47FBB423-7F2C-6B4F-BB66-B24A802485D2}"/>
                  </a:ext>
                </a:extLst>
              </p:cNvPr>
              <p:cNvSpPr>
                <a:spLocks noChangeShapeType="1"/>
              </p:cNvSpPr>
              <p:nvPr/>
            </p:nvSpPr>
            <p:spPr bwMode="auto">
              <a:xfrm flipV="1">
                <a:off x="3600" y="1296"/>
                <a:ext cx="0" cy="2016"/>
              </a:xfrm>
              <a:prstGeom prst="line">
                <a:avLst/>
              </a:prstGeom>
              <a:noFill/>
              <a:ln w="12700">
                <a:solidFill>
                  <a:schemeClr val="tx1"/>
                </a:solidFill>
                <a:miter lim="800000"/>
                <a:headEnd/>
                <a:tailEnd type="triangle" w="med" len="med"/>
              </a:ln>
            </p:spPr>
            <p:txBody>
              <a:bodyPr wrap="none"/>
              <a:lstStyle/>
              <a:p>
                <a:endParaRPr lang="zh-CN" altLang="en-US" sz="1400"/>
              </a:p>
            </p:txBody>
          </p:sp>
          <p:sp>
            <p:nvSpPr>
              <p:cNvPr id="6" name="Line 13">
                <a:extLst>
                  <a:ext uri="{FF2B5EF4-FFF2-40B4-BE49-F238E27FC236}">
                    <a16:creationId xmlns:a16="http://schemas.microsoft.com/office/drawing/2014/main" id="{20A935EB-9C1A-FA42-947B-A6D437EF0A0D}"/>
                  </a:ext>
                </a:extLst>
              </p:cNvPr>
              <p:cNvSpPr>
                <a:spLocks noChangeShapeType="1"/>
              </p:cNvSpPr>
              <p:nvPr/>
            </p:nvSpPr>
            <p:spPr bwMode="auto">
              <a:xfrm flipV="1">
                <a:off x="3600" y="3312"/>
                <a:ext cx="1920" cy="0"/>
              </a:xfrm>
              <a:prstGeom prst="line">
                <a:avLst/>
              </a:prstGeom>
              <a:noFill/>
              <a:ln w="12700">
                <a:solidFill>
                  <a:schemeClr val="tx1"/>
                </a:solidFill>
                <a:miter lim="800000"/>
                <a:headEnd/>
                <a:tailEnd type="triangle" w="med" len="med"/>
              </a:ln>
            </p:spPr>
            <p:txBody>
              <a:bodyPr wrap="none"/>
              <a:lstStyle/>
              <a:p>
                <a:endParaRPr lang="zh-CN" altLang="en-US" sz="1400"/>
              </a:p>
            </p:txBody>
          </p:sp>
          <p:sp>
            <p:nvSpPr>
              <p:cNvPr id="7" name="Oval 14">
                <a:extLst>
                  <a:ext uri="{FF2B5EF4-FFF2-40B4-BE49-F238E27FC236}">
                    <a16:creationId xmlns:a16="http://schemas.microsoft.com/office/drawing/2014/main" id="{CD16B673-FDCC-294C-A140-637A39F653AA}"/>
                  </a:ext>
                </a:extLst>
              </p:cNvPr>
              <p:cNvSpPr>
                <a:spLocks noChangeArrowheads="1"/>
              </p:cNvSpPr>
              <p:nvPr/>
            </p:nvSpPr>
            <p:spPr bwMode="auto">
              <a:xfrm>
                <a:off x="4896" y="1680"/>
                <a:ext cx="96" cy="96"/>
              </a:xfrm>
              <a:prstGeom prst="ellipse">
                <a:avLst/>
              </a:prstGeom>
              <a:solidFill>
                <a:schemeClr val="accent1"/>
              </a:solidFill>
              <a:ln w="9525">
                <a:solidFill>
                  <a:schemeClr val="tx1"/>
                </a:solidFill>
                <a:miter lim="800000"/>
                <a:headEnd/>
                <a:tailEnd/>
              </a:ln>
            </p:spPr>
            <p:txBody>
              <a:bodyPr wrap="none" anchor="ctr"/>
              <a:lstStyle/>
              <a:p>
                <a:endParaRPr lang="zh-CN" altLang="en-US" sz="1400"/>
              </a:p>
            </p:txBody>
          </p:sp>
          <p:sp>
            <p:nvSpPr>
              <p:cNvPr id="8" name="Oval 15">
                <a:extLst>
                  <a:ext uri="{FF2B5EF4-FFF2-40B4-BE49-F238E27FC236}">
                    <a16:creationId xmlns:a16="http://schemas.microsoft.com/office/drawing/2014/main" id="{52878A97-7DD5-2D4A-BA18-BBD5A48134CE}"/>
                  </a:ext>
                </a:extLst>
              </p:cNvPr>
              <p:cNvSpPr>
                <a:spLocks noChangeArrowheads="1"/>
              </p:cNvSpPr>
              <p:nvPr/>
            </p:nvSpPr>
            <p:spPr bwMode="auto">
              <a:xfrm>
                <a:off x="5040" y="2064"/>
                <a:ext cx="96" cy="96"/>
              </a:xfrm>
              <a:prstGeom prst="ellipse">
                <a:avLst/>
              </a:prstGeom>
              <a:solidFill>
                <a:schemeClr val="accent1"/>
              </a:solidFill>
              <a:ln w="9525">
                <a:solidFill>
                  <a:schemeClr val="tx1"/>
                </a:solidFill>
                <a:miter lim="800000"/>
                <a:headEnd/>
                <a:tailEnd/>
              </a:ln>
            </p:spPr>
            <p:txBody>
              <a:bodyPr wrap="none" anchor="ctr"/>
              <a:lstStyle/>
              <a:p>
                <a:endParaRPr lang="zh-CN" altLang="en-US" sz="1400"/>
              </a:p>
            </p:txBody>
          </p:sp>
          <p:sp>
            <p:nvSpPr>
              <p:cNvPr id="9" name="Oval 16">
                <a:extLst>
                  <a:ext uri="{FF2B5EF4-FFF2-40B4-BE49-F238E27FC236}">
                    <a16:creationId xmlns:a16="http://schemas.microsoft.com/office/drawing/2014/main" id="{DD0AAC61-7459-B74C-AADA-1EC539D02B00}"/>
                  </a:ext>
                </a:extLst>
              </p:cNvPr>
              <p:cNvSpPr>
                <a:spLocks noChangeArrowheads="1"/>
              </p:cNvSpPr>
              <p:nvPr/>
            </p:nvSpPr>
            <p:spPr bwMode="auto">
              <a:xfrm>
                <a:off x="5568" y="2208"/>
                <a:ext cx="96" cy="96"/>
              </a:xfrm>
              <a:prstGeom prst="ellipse">
                <a:avLst/>
              </a:prstGeom>
              <a:solidFill>
                <a:schemeClr val="accent1"/>
              </a:solidFill>
              <a:ln w="9525">
                <a:solidFill>
                  <a:schemeClr val="tx1"/>
                </a:solidFill>
                <a:miter lim="800000"/>
                <a:headEnd/>
                <a:tailEnd/>
              </a:ln>
            </p:spPr>
            <p:txBody>
              <a:bodyPr wrap="none" anchor="ctr"/>
              <a:lstStyle/>
              <a:p>
                <a:endParaRPr lang="zh-CN" altLang="en-US" sz="1400"/>
              </a:p>
            </p:txBody>
          </p:sp>
          <p:sp>
            <p:nvSpPr>
              <p:cNvPr id="10" name="Oval 17">
                <a:extLst>
                  <a:ext uri="{FF2B5EF4-FFF2-40B4-BE49-F238E27FC236}">
                    <a16:creationId xmlns:a16="http://schemas.microsoft.com/office/drawing/2014/main" id="{F1D95301-A7D0-1247-B66B-FC48C75DE3AE}"/>
                  </a:ext>
                </a:extLst>
              </p:cNvPr>
              <p:cNvSpPr>
                <a:spLocks noChangeArrowheads="1"/>
              </p:cNvSpPr>
              <p:nvPr/>
            </p:nvSpPr>
            <p:spPr bwMode="auto">
              <a:xfrm>
                <a:off x="4608" y="1776"/>
                <a:ext cx="96" cy="96"/>
              </a:xfrm>
              <a:prstGeom prst="ellipse">
                <a:avLst/>
              </a:prstGeom>
              <a:solidFill>
                <a:schemeClr val="accent1"/>
              </a:solidFill>
              <a:ln w="9525">
                <a:solidFill>
                  <a:schemeClr val="tx1"/>
                </a:solidFill>
                <a:miter lim="800000"/>
                <a:headEnd/>
                <a:tailEnd/>
              </a:ln>
            </p:spPr>
            <p:txBody>
              <a:bodyPr wrap="none" anchor="ctr"/>
              <a:lstStyle/>
              <a:p>
                <a:endParaRPr lang="zh-CN" altLang="en-US" sz="1400"/>
              </a:p>
            </p:txBody>
          </p:sp>
          <p:sp>
            <p:nvSpPr>
              <p:cNvPr id="11" name="Oval 18">
                <a:extLst>
                  <a:ext uri="{FF2B5EF4-FFF2-40B4-BE49-F238E27FC236}">
                    <a16:creationId xmlns:a16="http://schemas.microsoft.com/office/drawing/2014/main" id="{3BAFFFFC-711E-F948-820D-0B8B1A5A2573}"/>
                  </a:ext>
                </a:extLst>
              </p:cNvPr>
              <p:cNvSpPr>
                <a:spLocks noChangeArrowheads="1"/>
              </p:cNvSpPr>
              <p:nvPr/>
            </p:nvSpPr>
            <p:spPr bwMode="auto">
              <a:xfrm>
                <a:off x="5232" y="2400"/>
                <a:ext cx="96" cy="96"/>
              </a:xfrm>
              <a:prstGeom prst="ellipse">
                <a:avLst/>
              </a:prstGeom>
              <a:solidFill>
                <a:schemeClr val="accent1"/>
              </a:solidFill>
              <a:ln w="9525">
                <a:solidFill>
                  <a:schemeClr val="tx1"/>
                </a:solidFill>
                <a:miter lim="800000"/>
                <a:headEnd/>
                <a:tailEnd/>
              </a:ln>
            </p:spPr>
            <p:txBody>
              <a:bodyPr wrap="none" anchor="ctr"/>
              <a:lstStyle/>
              <a:p>
                <a:endParaRPr lang="zh-CN" altLang="en-US" sz="1400"/>
              </a:p>
            </p:txBody>
          </p:sp>
          <p:sp>
            <p:nvSpPr>
              <p:cNvPr id="12" name="Rectangle 19">
                <a:extLst>
                  <a:ext uri="{FF2B5EF4-FFF2-40B4-BE49-F238E27FC236}">
                    <a16:creationId xmlns:a16="http://schemas.microsoft.com/office/drawing/2014/main" id="{DDE02DE3-4234-4F44-B5C9-C0199F262A42}"/>
                  </a:ext>
                </a:extLst>
              </p:cNvPr>
              <p:cNvSpPr>
                <a:spLocks noChangeArrowheads="1"/>
              </p:cNvSpPr>
              <p:nvPr/>
            </p:nvSpPr>
            <p:spPr bwMode="auto">
              <a:xfrm>
                <a:off x="3792" y="2352"/>
                <a:ext cx="96" cy="96"/>
              </a:xfrm>
              <a:prstGeom prst="rect">
                <a:avLst/>
              </a:prstGeom>
              <a:solidFill>
                <a:schemeClr val="hlink"/>
              </a:solidFill>
              <a:ln w="9525">
                <a:solidFill>
                  <a:schemeClr val="tx1"/>
                </a:solidFill>
                <a:miter lim="800000"/>
                <a:headEnd/>
                <a:tailEnd/>
              </a:ln>
            </p:spPr>
            <p:txBody>
              <a:bodyPr wrap="none" anchor="ctr"/>
              <a:lstStyle/>
              <a:p>
                <a:endParaRPr lang="zh-CN" altLang="en-US" sz="1400"/>
              </a:p>
            </p:txBody>
          </p:sp>
          <p:sp>
            <p:nvSpPr>
              <p:cNvPr id="13" name="Rectangle 20">
                <a:extLst>
                  <a:ext uri="{FF2B5EF4-FFF2-40B4-BE49-F238E27FC236}">
                    <a16:creationId xmlns:a16="http://schemas.microsoft.com/office/drawing/2014/main" id="{FCC04687-3C16-D746-A917-804433A7C8F5}"/>
                  </a:ext>
                </a:extLst>
              </p:cNvPr>
              <p:cNvSpPr>
                <a:spLocks noChangeArrowheads="1"/>
              </p:cNvSpPr>
              <p:nvPr/>
            </p:nvSpPr>
            <p:spPr bwMode="auto">
              <a:xfrm>
                <a:off x="4560" y="2640"/>
                <a:ext cx="96" cy="96"/>
              </a:xfrm>
              <a:prstGeom prst="rect">
                <a:avLst/>
              </a:prstGeom>
              <a:solidFill>
                <a:schemeClr val="hlink"/>
              </a:solidFill>
              <a:ln w="9525">
                <a:solidFill>
                  <a:schemeClr val="tx1"/>
                </a:solidFill>
                <a:miter lim="800000"/>
                <a:headEnd/>
                <a:tailEnd/>
              </a:ln>
            </p:spPr>
            <p:txBody>
              <a:bodyPr wrap="none" anchor="ctr"/>
              <a:lstStyle/>
              <a:p>
                <a:endParaRPr lang="zh-CN" altLang="en-US" sz="1400"/>
              </a:p>
            </p:txBody>
          </p:sp>
          <p:sp>
            <p:nvSpPr>
              <p:cNvPr id="14" name="Rectangle 21">
                <a:extLst>
                  <a:ext uri="{FF2B5EF4-FFF2-40B4-BE49-F238E27FC236}">
                    <a16:creationId xmlns:a16="http://schemas.microsoft.com/office/drawing/2014/main" id="{66D157E8-C625-124C-9249-9E5E8DFCDA1C}"/>
                  </a:ext>
                </a:extLst>
              </p:cNvPr>
              <p:cNvSpPr>
                <a:spLocks noChangeArrowheads="1"/>
              </p:cNvSpPr>
              <p:nvPr/>
            </p:nvSpPr>
            <p:spPr bwMode="auto">
              <a:xfrm>
                <a:off x="4464" y="2928"/>
                <a:ext cx="96" cy="96"/>
              </a:xfrm>
              <a:prstGeom prst="rect">
                <a:avLst/>
              </a:prstGeom>
              <a:solidFill>
                <a:schemeClr val="hlink"/>
              </a:solidFill>
              <a:ln w="9525">
                <a:solidFill>
                  <a:schemeClr val="tx1"/>
                </a:solidFill>
                <a:miter lim="800000"/>
                <a:headEnd/>
                <a:tailEnd/>
              </a:ln>
            </p:spPr>
            <p:txBody>
              <a:bodyPr wrap="none" anchor="ctr"/>
              <a:lstStyle/>
              <a:p>
                <a:endParaRPr lang="zh-CN" altLang="en-US" sz="1400"/>
              </a:p>
            </p:txBody>
          </p:sp>
          <p:sp>
            <p:nvSpPr>
              <p:cNvPr id="15" name="Rectangle 22">
                <a:extLst>
                  <a:ext uri="{FF2B5EF4-FFF2-40B4-BE49-F238E27FC236}">
                    <a16:creationId xmlns:a16="http://schemas.microsoft.com/office/drawing/2014/main" id="{84EB2B27-B6A3-D848-87EF-1D6CE6127AD3}"/>
                  </a:ext>
                </a:extLst>
              </p:cNvPr>
              <p:cNvSpPr>
                <a:spLocks noChangeArrowheads="1"/>
              </p:cNvSpPr>
              <p:nvPr/>
            </p:nvSpPr>
            <p:spPr bwMode="auto">
              <a:xfrm>
                <a:off x="4080" y="2640"/>
                <a:ext cx="96" cy="96"/>
              </a:xfrm>
              <a:prstGeom prst="rect">
                <a:avLst/>
              </a:prstGeom>
              <a:solidFill>
                <a:schemeClr val="hlink"/>
              </a:solidFill>
              <a:ln w="9525">
                <a:solidFill>
                  <a:schemeClr val="tx1"/>
                </a:solidFill>
                <a:miter lim="800000"/>
                <a:headEnd/>
                <a:tailEnd/>
              </a:ln>
            </p:spPr>
            <p:txBody>
              <a:bodyPr wrap="none" anchor="ctr"/>
              <a:lstStyle/>
              <a:p>
                <a:endParaRPr lang="zh-CN" altLang="en-US" sz="1400"/>
              </a:p>
            </p:txBody>
          </p:sp>
          <p:sp>
            <p:nvSpPr>
              <p:cNvPr id="16" name="Rectangle 23">
                <a:extLst>
                  <a:ext uri="{FF2B5EF4-FFF2-40B4-BE49-F238E27FC236}">
                    <a16:creationId xmlns:a16="http://schemas.microsoft.com/office/drawing/2014/main" id="{FC1B7C13-CECC-1C4C-80BA-4842F5180AEE}"/>
                  </a:ext>
                </a:extLst>
              </p:cNvPr>
              <p:cNvSpPr>
                <a:spLocks noChangeArrowheads="1"/>
              </p:cNvSpPr>
              <p:nvPr/>
            </p:nvSpPr>
            <p:spPr bwMode="auto">
              <a:xfrm>
                <a:off x="3888" y="2880"/>
                <a:ext cx="96" cy="96"/>
              </a:xfrm>
              <a:prstGeom prst="rect">
                <a:avLst/>
              </a:prstGeom>
              <a:solidFill>
                <a:schemeClr val="hlink"/>
              </a:solidFill>
              <a:ln w="9525">
                <a:solidFill>
                  <a:schemeClr val="tx1"/>
                </a:solidFill>
                <a:miter lim="800000"/>
                <a:headEnd/>
                <a:tailEnd/>
              </a:ln>
            </p:spPr>
            <p:txBody>
              <a:bodyPr wrap="none" anchor="ctr"/>
              <a:lstStyle/>
              <a:p>
                <a:endParaRPr lang="zh-CN" altLang="en-US" sz="1400"/>
              </a:p>
            </p:txBody>
          </p:sp>
          <p:sp>
            <p:nvSpPr>
              <p:cNvPr id="17" name="Rectangle 24">
                <a:extLst>
                  <a:ext uri="{FF2B5EF4-FFF2-40B4-BE49-F238E27FC236}">
                    <a16:creationId xmlns:a16="http://schemas.microsoft.com/office/drawing/2014/main" id="{3E880FAA-8CF8-C541-B8E0-2474E6F254D4}"/>
                  </a:ext>
                </a:extLst>
              </p:cNvPr>
              <p:cNvSpPr>
                <a:spLocks noChangeArrowheads="1"/>
              </p:cNvSpPr>
              <p:nvPr/>
            </p:nvSpPr>
            <p:spPr bwMode="auto">
              <a:xfrm>
                <a:off x="4032" y="2112"/>
                <a:ext cx="96" cy="96"/>
              </a:xfrm>
              <a:prstGeom prst="rect">
                <a:avLst/>
              </a:prstGeom>
              <a:solidFill>
                <a:schemeClr val="hlink"/>
              </a:solidFill>
              <a:ln w="9525">
                <a:solidFill>
                  <a:schemeClr val="tx1"/>
                </a:solidFill>
                <a:miter lim="800000"/>
                <a:headEnd/>
                <a:tailEnd/>
              </a:ln>
            </p:spPr>
            <p:txBody>
              <a:bodyPr wrap="none" anchor="ctr"/>
              <a:lstStyle/>
              <a:p>
                <a:endParaRPr lang="zh-CN" altLang="en-US" sz="1400"/>
              </a:p>
            </p:txBody>
          </p:sp>
          <p:sp>
            <p:nvSpPr>
              <p:cNvPr id="18" name="Text Box 25">
                <a:extLst>
                  <a:ext uri="{FF2B5EF4-FFF2-40B4-BE49-F238E27FC236}">
                    <a16:creationId xmlns:a16="http://schemas.microsoft.com/office/drawing/2014/main" id="{6C0E50B8-A864-4249-8DDF-8D6486271AE1}"/>
                  </a:ext>
                </a:extLst>
              </p:cNvPr>
              <p:cNvSpPr txBox="1">
                <a:spLocks noChangeArrowheads="1"/>
              </p:cNvSpPr>
              <p:nvPr/>
            </p:nvSpPr>
            <p:spPr bwMode="auto">
              <a:xfrm>
                <a:off x="3792" y="3007"/>
                <a:ext cx="764" cy="288"/>
              </a:xfrm>
              <a:prstGeom prst="rect">
                <a:avLst/>
              </a:prstGeom>
              <a:noFill/>
              <a:ln w="9525">
                <a:noFill/>
                <a:miter lim="800000"/>
                <a:headEnd/>
                <a:tailEnd/>
              </a:ln>
            </p:spPr>
            <p:txBody>
              <a:bodyPr wrap="none">
                <a:spAutoFit/>
              </a:bodyPr>
              <a:lstStyle/>
              <a:p>
                <a:r>
                  <a:rPr lang="en-US" altLang="zh-CN" sz="1600" dirty="0">
                    <a:latin typeface="Tahoma" pitchFamily="34" charset="0"/>
                  </a:rPr>
                  <a:t>Class -1</a:t>
                </a:r>
              </a:p>
            </p:txBody>
          </p:sp>
          <p:sp>
            <p:nvSpPr>
              <p:cNvPr id="19" name="Text Box 26">
                <a:extLst>
                  <a:ext uri="{FF2B5EF4-FFF2-40B4-BE49-F238E27FC236}">
                    <a16:creationId xmlns:a16="http://schemas.microsoft.com/office/drawing/2014/main" id="{425A7C9C-95C7-4B4A-8BC8-C68A3057BEA8}"/>
                  </a:ext>
                </a:extLst>
              </p:cNvPr>
              <p:cNvSpPr txBox="1">
                <a:spLocks noChangeArrowheads="1"/>
              </p:cNvSpPr>
              <p:nvPr/>
            </p:nvSpPr>
            <p:spPr bwMode="auto">
              <a:xfrm>
                <a:off x="5184" y="1584"/>
                <a:ext cx="827" cy="288"/>
              </a:xfrm>
              <a:prstGeom prst="rect">
                <a:avLst/>
              </a:prstGeom>
              <a:noFill/>
              <a:ln w="9525">
                <a:noFill/>
                <a:miter lim="800000"/>
                <a:headEnd/>
                <a:tailEnd/>
              </a:ln>
            </p:spPr>
            <p:txBody>
              <a:bodyPr wrap="none">
                <a:spAutoFit/>
              </a:bodyPr>
              <a:lstStyle/>
              <a:p>
                <a:r>
                  <a:rPr lang="en-US" altLang="zh-CN" sz="1600" dirty="0">
                    <a:latin typeface="Tahoma" pitchFamily="34" charset="0"/>
                  </a:rPr>
                  <a:t>Class +1</a:t>
                </a:r>
              </a:p>
            </p:txBody>
          </p:sp>
        </p:grpSp>
        <p:sp>
          <p:nvSpPr>
            <p:cNvPr id="4" name="Line 27">
              <a:extLst>
                <a:ext uri="{FF2B5EF4-FFF2-40B4-BE49-F238E27FC236}">
                  <a16:creationId xmlns:a16="http://schemas.microsoft.com/office/drawing/2014/main" id="{A265C15C-8E3C-6649-A39C-CA06AE02D660}"/>
                </a:ext>
              </a:extLst>
            </p:cNvPr>
            <p:cNvSpPr>
              <a:spLocks noChangeShapeType="1"/>
            </p:cNvSpPr>
            <p:nvPr/>
          </p:nvSpPr>
          <p:spPr bwMode="auto">
            <a:xfrm>
              <a:off x="6229350" y="2209800"/>
              <a:ext cx="2362200" cy="2743200"/>
            </a:xfrm>
            <a:prstGeom prst="line">
              <a:avLst/>
            </a:prstGeom>
            <a:noFill/>
            <a:ln w="38100">
              <a:solidFill>
                <a:schemeClr val="folHlink"/>
              </a:solidFill>
              <a:prstDash val="sysDot"/>
              <a:miter lim="800000"/>
              <a:headEnd/>
              <a:tailEnd/>
            </a:ln>
          </p:spPr>
          <p:txBody>
            <a:bodyPr wrap="none"/>
            <a:lstStyle/>
            <a:p>
              <a:endParaRPr lang="zh-CN" altLang="en-US" sz="1400"/>
            </a:p>
          </p:txBody>
        </p:sp>
      </p:grpSp>
      <p:pic>
        <p:nvPicPr>
          <p:cNvPr id="20" name="Picture 19" descr="ego-network-2.pdf">
            <a:extLst>
              <a:ext uri="{FF2B5EF4-FFF2-40B4-BE49-F238E27FC236}">
                <a16:creationId xmlns:a16="http://schemas.microsoft.com/office/drawing/2014/main" id="{5189FFAC-0C08-6642-BA6D-4EF3C8D4663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0857" y="2562798"/>
            <a:ext cx="3481376" cy="2578100"/>
          </a:xfrm>
          <a:prstGeom prst="rect">
            <a:avLst/>
          </a:prstGeom>
        </p:spPr>
      </p:pic>
      <p:sp>
        <p:nvSpPr>
          <p:cNvPr id="21" name="矩形 11">
            <a:extLst>
              <a:ext uri="{FF2B5EF4-FFF2-40B4-BE49-F238E27FC236}">
                <a16:creationId xmlns:a16="http://schemas.microsoft.com/office/drawing/2014/main" id="{DE0C9D2E-7171-3141-A64B-BABCB469EFE8}"/>
              </a:ext>
            </a:extLst>
          </p:cNvPr>
          <p:cNvSpPr>
            <a:spLocks noChangeArrowheads="1"/>
          </p:cNvSpPr>
          <p:nvPr/>
        </p:nvSpPr>
        <p:spPr bwMode="auto">
          <a:xfrm>
            <a:off x="142999" y="5334157"/>
            <a:ext cx="9634537" cy="852941"/>
          </a:xfrm>
          <a:prstGeom prst="rect">
            <a:avLst/>
          </a:prstGeom>
          <a:solidFill>
            <a:srgbClr val="C8EEFF"/>
          </a:solidFill>
          <a:ln w="22225" algn="ctr">
            <a:solidFill>
              <a:srgbClr val="3C88D2"/>
            </a:solidFill>
            <a:miter lim="800000"/>
            <a:headEnd/>
            <a:tailEnd/>
          </a:ln>
        </p:spPr>
        <p:txBody>
          <a:bodyPr lIns="252000" rIns="252000" anchor="ctr"/>
          <a:lstStyle/>
          <a:p>
            <a:pPr>
              <a:spcBef>
                <a:spcPts val="600"/>
              </a:spcBef>
            </a:pPr>
            <a:r>
              <a:rPr lang="en-US" altLang="zh-CN" sz="3200" dirty="0">
                <a:latin typeface="Helvetica Neue" charset="0"/>
                <a:ea typeface="Helvetica Neue" charset="0"/>
                <a:cs typeface="Helvetica Neue" charset="0"/>
              </a:rPr>
              <a:t>How to </a:t>
            </a:r>
            <a:r>
              <a:rPr lang="en-US" altLang="zh-CN" sz="3200" dirty="0">
                <a:solidFill>
                  <a:srgbClr val="C00000"/>
                </a:solidFill>
                <a:latin typeface="Helvetica Neue" charset="0"/>
                <a:ea typeface="Helvetica Neue" charset="0"/>
                <a:cs typeface="Helvetica Neue" charset="0"/>
              </a:rPr>
              <a:t>automate the representation </a:t>
            </a:r>
            <a:r>
              <a:rPr lang="en-US" altLang="zh-CN" sz="3200" dirty="0">
                <a:latin typeface="Helvetica Neue" charset="0"/>
                <a:ea typeface="Helvetica Neue" charset="0"/>
                <a:cs typeface="Helvetica Neue" charset="0"/>
              </a:rPr>
              <a:t>of each user?</a:t>
            </a:r>
          </a:p>
        </p:txBody>
      </p:sp>
      <p:sp>
        <p:nvSpPr>
          <p:cNvPr id="22" name="Cloud Callout 21">
            <a:extLst>
              <a:ext uri="{FF2B5EF4-FFF2-40B4-BE49-F238E27FC236}">
                <a16:creationId xmlns:a16="http://schemas.microsoft.com/office/drawing/2014/main" id="{9A176D5C-404C-C942-B002-DE5587BCFEAB}"/>
              </a:ext>
            </a:extLst>
          </p:cNvPr>
          <p:cNvSpPr/>
          <p:nvPr/>
        </p:nvSpPr>
        <p:spPr>
          <a:xfrm>
            <a:off x="3656856" y="2492896"/>
            <a:ext cx="3225556" cy="1690217"/>
          </a:xfrm>
          <a:prstGeom prst="cloudCallout">
            <a:avLst>
              <a:gd name="adj1" fmla="val -63573"/>
              <a:gd name="adj2" fmla="val 61422"/>
            </a:avLst>
          </a:prstGeom>
          <a:solidFill>
            <a:srgbClr val="FAFFD4"/>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图片 13" descr="Misc-Buddy-Blue-icon.png">
            <a:extLst>
              <a:ext uri="{FF2B5EF4-FFF2-40B4-BE49-F238E27FC236}">
                <a16:creationId xmlns:a16="http://schemas.microsoft.com/office/drawing/2014/main" id="{DE1060EA-103B-794B-9D15-E48D5EE6FBC8}"/>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931621" y="2740120"/>
            <a:ext cx="525435" cy="54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a:extLst>
              <a:ext uri="{FF2B5EF4-FFF2-40B4-BE49-F238E27FC236}">
                <a16:creationId xmlns:a16="http://schemas.microsoft.com/office/drawing/2014/main" id="{C71A5669-1136-6F48-A169-8890A3E87461}"/>
              </a:ext>
            </a:extLst>
          </p:cNvPr>
          <p:cNvGrpSpPr>
            <a:grpSpLocks noChangeAspect="1"/>
          </p:cNvGrpSpPr>
          <p:nvPr/>
        </p:nvGrpSpPr>
        <p:grpSpPr bwMode="auto">
          <a:xfrm>
            <a:off x="3872880" y="3333797"/>
            <a:ext cx="2587060" cy="398592"/>
            <a:chOff x="6164364" y="2237712"/>
            <a:chExt cx="2570367" cy="396218"/>
          </a:xfrm>
        </p:grpSpPr>
        <p:sp>
          <p:nvSpPr>
            <p:cNvPr id="25" name="矩形 11">
              <a:extLst>
                <a:ext uri="{FF2B5EF4-FFF2-40B4-BE49-F238E27FC236}">
                  <a16:creationId xmlns:a16="http://schemas.microsoft.com/office/drawing/2014/main" id="{F34BDCE0-2273-0749-BC37-02A44ECE6FC8}"/>
                </a:ext>
              </a:extLst>
            </p:cNvPr>
            <p:cNvSpPr>
              <a:spLocks noChangeArrowheads="1"/>
            </p:cNvSpPr>
            <p:nvPr/>
          </p:nvSpPr>
          <p:spPr bwMode="auto">
            <a:xfrm>
              <a:off x="6164364" y="2237712"/>
              <a:ext cx="428931" cy="396218"/>
            </a:xfrm>
            <a:prstGeom prst="rect">
              <a:avLst/>
            </a:prstGeom>
            <a:solidFill>
              <a:schemeClr val="bg1"/>
            </a:solidFill>
            <a:ln w="9525">
              <a:solidFill>
                <a:schemeClr val="tx1"/>
              </a:solidFill>
              <a:miter lim="800000"/>
              <a:headEnd/>
              <a:tailEnd/>
            </a:ln>
          </p:spPr>
          <p:txBody>
            <a:bodyPr lIns="36000" tIns="36000" rIns="36000" bIns="36000" anchor="ct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eaLnBrk="1" hangingPunct="1">
                <a:spcBef>
                  <a:spcPct val="0"/>
                </a:spcBef>
                <a:buFontTx/>
                <a:buNone/>
              </a:pPr>
              <a:r>
                <a:rPr kumimoji="0" lang="en-US" altLang="zh-CN" sz="2000">
                  <a:solidFill>
                    <a:srgbClr val="C00000"/>
                  </a:solidFill>
                  <a:latin typeface="Helvetica Neue" charset="0"/>
                  <a:ea typeface="Helvetica Neue" charset="0"/>
                  <a:cs typeface="Helvetica Neue" charset="0"/>
                </a:rPr>
                <a:t>0.8</a:t>
              </a:r>
            </a:p>
          </p:txBody>
        </p:sp>
        <p:sp>
          <p:nvSpPr>
            <p:cNvPr id="26" name="矩形 11">
              <a:extLst>
                <a:ext uri="{FF2B5EF4-FFF2-40B4-BE49-F238E27FC236}">
                  <a16:creationId xmlns:a16="http://schemas.microsoft.com/office/drawing/2014/main" id="{B3C6CC49-01C3-E54E-A120-9C745A8AD303}"/>
                </a:ext>
              </a:extLst>
            </p:cNvPr>
            <p:cNvSpPr>
              <a:spLocks noChangeArrowheads="1"/>
            </p:cNvSpPr>
            <p:nvPr/>
          </p:nvSpPr>
          <p:spPr bwMode="auto">
            <a:xfrm>
              <a:off x="6593295" y="2237712"/>
              <a:ext cx="428931" cy="396218"/>
            </a:xfrm>
            <a:prstGeom prst="rect">
              <a:avLst/>
            </a:prstGeom>
            <a:solidFill>
              <a:schemeClr val="bg1"/>
            </a:solidFill>
            <a:ln w="9525">
              <a:solidFill>
                <a:schemeClr val="tx1"/>
              </a:solidFill>
              <a:miter lim="800000"/>
              <a:headEnd/>
              <a:tailEnd/>
            </a:ln>
          </p:spPr>
          <p:txBody>
            <a:bodyPr lIns="36000" tIns="36000" rIns="36000" bIns="36000" anchor="ct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eaLnBrk="1" hangingPunct="1">
                <a:spcBef>
                  <a:spcPct val="0"/>
                </a:spcBef>
                <a:buFontTx/>
                <a:buNone/>
              </a:pPr>
              <a:r>
                <a:rPr kumimoji="0" lang="en-US" altLang="zh-CN" sz="2000">
                  <a:solidFill>
                    <a:srgbClr val="C00000"/>
                  </a:solidFill>
                  <a:latin typeface="Helvetica Neue" charset="0"/>
                  <a:ea typeface="Helvetica Neue" charset="0"/>
                  <a:cs typeface="Helvetica Neue" charset="0"/>
                </a:rPr>
                <a:t>0.2</a:t>
              </a:r>
            </a:p>
          </p:txBody>
        </p:sp>
        <p:sp>
          <p:nvSpPr>
            <p:cNvPr id="27" name="矩形 11">
              <a:extLst>
                <a:ext uri="{FF2B5EF4-FFF2-40B4-BE49-F238E27FC236}">
                  <a16:creationId xmlns:a16="http://schemas.microsoft.com/office/drawing/2014/main" id="{AB78C94A-4D2C-B345-836E-BCFA6C3FF755}"/>
                </a:ext>
              </a:extLst>
            </p:cNvPr>
            <p:cNvSpPr>
              <a:spLocks noChangeArrowheads="1"/>
            </p:cNvSpPr>
            <p:nvPr/>
          </p:nvSpPr>
          <p:spPr bwMode="auto">
            <a:xfrm>
              <a:off x="7022226" y="2237712"/>
              <a:ext cx="428931" cy="396218"/>
            </a:xfrm>
            <a:prstGeom prst="rect">
              <a:avLst/>
            </a:prstGeom>
            <a:solidFill>
              <a:schemeClr val="bg1"/>
            </a:solidFill>
            <a:ln w="9525">
              <a:solidFill>
                <a:schemeClr val="tx1"/>
              </a:solidFill>
              <a:miter lim="800000"/>
              <a:headEnd/>
              <a:tailEnd/>
            </a:ln>
          </p:spPr>
          <p:txBody>
            <a:bodyPr lIns="36000" tIns="36000" rIns="36000" bIns="36000" anchor="ct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eaLnBrk="1" hangingPunct="1">
                <a:spcBef>
                  <a:spcPct val="0"/>
                </a:spcBef>
                <a:buFontTx/>
                <a:buNone/>
              </a:pPr>
              <a:r>
                <a:rPr kumimoji="0" lang="en-US" altLang="zh-CN" sz="2000">
                  <a:solidFill>
                    <a:srgbClr val="C00000"/>
                  </a:solidFill>
                  <a:latin typeface="Helvetica Neue" charset="0"/>
                  <a:ea typeface="Helvetica Neue" charset="0"/>
                  <a:cs typeface="Helvetica Neue" charset="0"/>
                </a:rPr>
                <a:t>0.3</a:t>
              </a:r>
            </a:p>
          </p:txBody>
        </p:sp>
        <p:sp>
          <p:nvSpPr>
            <p:cNvPr id="28" name="矩形 11">
              <a:extLst>
                <a:ext uri="{FF2B5EF4-FFF2-40B4-BE49-F238E27FC236}">
                  <a16:creationId xmlns:a16="http://schemas.microsoft.com/office/drawing/2014/main" id="{B560DB00-71EC-5F48-9A3D-CC91BB2B9670}"/>
                </a:ext>
              </a:extLst>
            </p:cNvPr>
            <p:cNvSpPr>
              <a:spLocks noChangeArrowheads="1"/>
            </p:cNvSpPr>
            <p:nvPr/>
          </p:nvSpPr>
          <p:spPr bwMode="auto">
            <a:xfrm>
              <a:off x="7451157" y="2237712"/>
              <a:ext cx="428931" cy="396218"/>
            </a:xfrm>
            <a:prstGeom prst="rect">
              <a:avLst/>
            </a:prstGeom>
            <a:solidFill>
              <a:schemeClr val="bg1"/>
            </a:solidFill>
            <a:ln w="9525">
              <a:solidFill>
                <a:schemeClr val="tx1"/>
              </a:solidFill>
              <a:miter lim="800000"/>
              <a:headEnd/>
              <a:tailEnd/>
            </a:ln>
          </p:spPr>
          <p:txBody>
            <a:bodyPr lIns="36000" tIns="36000" rIns="36000" bIns="36000" anchor="ct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eaLnBrk="1" hangingPunct="1">
                <a:spcBef>
                  <a:spcPct val="0"/>
                </a:spcBef>
                <a:buFontTx/>
                <a:buNone/>
              </a:pPr>
              <a:r>
                <a:rPr kumimoji="0" lang="mr-IN" altLang="zh-CN" sz="2000">
                  <a:solidFill>
                    <a:srgbClr val="C00000"/>
                  </a:solidFill>
                  <a:latin typeface="Helvetica Neue" charset="0"/>
                  <a:ea typeface="Helvetica Neue" charset="0"/>
                  <a:cs typeface="Helvetica Neue" charset="0"/>
                </a:rPr>
                <a:t>…</a:t>
              </a:r>
              <a:endParaRPr kumimoji="0" lang="en-US" altLang="zh-CN" sz="2000">
                <a:solidFill>
                  <a:srgbClr val="C00000"/>
                </a:solidFill>
                <a:latin typeface="Helvetica Neue" charset="0"/>
                <a:ea typeface="Helvetica Neue" charset="0"/>
                <a:cs typeface="Helvetica Neue" charset="0"/>
              </a:endParaRPr>
            </a:p>
          </p:txBody>
        </p:sp>
        <p:sp>
          <p:nvSpPr>
            <p:cNvPr id="29" name="矩形 11">
              <a:extLst>
                <a:ext uri="{FF2B5EF4-FFF2-40B4-BE49-F238E27FC236}">
                  <a16:creationId xmlns:a16="http://schemas.microsoft.com/office/drawing/2014/main" id="{F82E0230-CE47-454E-BB4D-B1A4C8B1C18C}"/>
                </a:ext>
              </a:extLst>
            </p:cNvPr>
            <p:cNvSpPr>
              <a:spLocks noChangeArrowheads="1"/>
            </p:cNvSpPr>
            <p:nvPr/>
          </p:nvSpPr>
          <p:spPr bwMode="auto">
            <a:xfrm>
              <a:off x="7876869" y="2237712"/>
              <a:ext cx="428931" cy="396218"/>
            </a:xfrm>
            <a:prstGeom prst="rect">
              <a:avLst/>
            </a:prstGeom>
            <a:solidFill>
              <a:schemeClr val="bg1"/>
            </a:solidFill>
            <a:ln w="9525">
              <a:solidFill>
                <a:schemeClr val="tx1"/>
              </a:solidFill>
              <a:miter lim="800000"/>
              <a:headEnd/>
              <a:tailEnd/>
            </a:ln>
          </p:spPr>
          <p:txBody>
            <a:bodyPr lIns="36000" tIns="36000" rIns="36000" bIns="36000" anchor="ct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eaLnBrk="1" hangingPunct="1">
                <a:spcBef>
                  <a:spcPct val="0"/>
                </a:spcBef>
                <a:buFontTx/>
                <a:buNone/>
              </a:pPr>
              <a:r>
                <a:rPr kumimoji="0" lang="en-US" altLang="zh-CN" sz="2000">
                  <a:solidFill>
                    <a:srgbClr val="C00000"/>
                  </a:solidFill>
                  <a:latin typeface="Helvetica Neue" charset="0"/>
                  <a:ea typeface="Helvetica Neue" charset="0"/>
                  <a:cs typeface="Helvetica Neue" charset="0"/>
                </a:rPr>
                <a:t>0.0</a:t>
              </a:r>
            </a:p>
          </p:txBody>
        </p:sp>
        <p:sp>
          <p:nvSpPr>
            <p:cNvPr id="30" name="矩形 11">
              <a:extLst>
                <a:ext uri="{FF2B5EF4-FFF2-40B4-BE49-F238E27FC236}">
                  <a16:creationId xmlns:a16="http://schemas.microsoft.com/office/drawing/2014/main" id="{DA8A6E5D-EBE6-DA43-BD14-A73DA8B56379}"/>
                </a:ext>
              </a:extLst>
            </p:cNvPr>
            <p:cNvSpPr>
              <a:spLocks noChangeArrowheads="1"/>
            </p:cNvSpPr>
            <p:nvPr/>
          </p:nvSpPr>
          <p:spPr bwMode="auto">
            <a:xfrm>
              <a:off x="8305800" y="2237712"/>
              <a:ext cx="428931" cy="396218"/>
            </a:xfrm>
            <a:prstGeom prst="rect">
              <a:avLst/>
            </a:prstGeom>
            <a:solidFill>
              <a:schemeClr val="bg1"/>
            </a:solidFill>
            <a:ln w="9525">
              <a:solidFill>
                <a:schemeClr val="tx1"/>
              </a:solidFill>
              <a:miter lim="800000"/>
              <a:headEnd/>
              <a:tailEnd/>
            </a:ln>
          </p:spPr>
          <p:txBody>
            <a:bodyPr lIns="36000" tIns="36000" rIns="36000" bIns="36000" anchor="ct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eaLnBrk="1" hangingPunct="1">
                <a:spcBef>
                  <a:spcPct val="0"/>
                </a:spcBef>
                <a:buFontTx/>
                <a:buNone/>
              </a:pPr>
              <a:r>
                <a:rPr kumimoji="0" lang="en-US" altLang="zh-CN" sz="2000">
                  <a:solidFill>
                    <a:srgbClr val="C00000"/>
                  </a:solidFill>
                  <a:latin typeface="Helvetica Neue" charset="0"/>
                  <a:ea typeface="Helvetica Neue" charset="0"/>
                  <a:cs typeface="Helvetica Neue" charset="0"/>
                </a:rPr>
                <a:t>0.0</a:t>
              </a:r>
            </a:p>
          </p:txBody>
        </p:sp>
      </p:grpSp>
      <p:sp>
        <p:nvSpPr>
          <p:cNvPr id="31" name="Title 30">
            <a:extLst>
              <a:ext uri="{FF2B5EF4-FFF2-40B4-BE49-F238E27FC236}">
                <a16:creationId xmlns:a16="http://schemas.microsoft.com/office/drawing/2014/main" id="{3C1486B7-7195-DB4A-BD92-1D4718458498}"/>
              </a:ext>
            </a:extLst>
          </p:cNvPr>
          <p:cNvSpPr>
            <a:spLocks noGrp="1"/>
          </p:cNvSpPr>
          <p:nvPr>
            <p:ph type="title"/>
          </p:nvPr>
        </p:nvSpPr>
        <p:spPr/>
        <p:txBody>
          <a:bodyPr/>
          <a:lstStyle/>
          <a:p>
            <a:r>
              <a:rPr lang="en-US" dirty="0"/>
              <a:t>Representation Learning on Networks</a:t>
            </a:r>
          </a:p>
        </p:txBody>
      </p:sp>
    </p:spTree>
    <p:extLst>
      <p:ext uri="{BB962C8B-B14F-4D97-AF65-F5344CB8AC3E}">
        <p14:creationId xmlns:p14="http://schemas.microsoft.com/office/powerpoint/2010/main" val="3170749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linds(horizontal)">
                                      <p:cBhvr>
                                        <p:cTn id="10" dur="500"/>
                                        <p:tgtEl>
                                          <p:spTgt spid="22"/>
                                        </p:tgtEl>
                                      </p:cBhvr>
                                    </p:animEffect>
                                  </p:childTnLst>
                                </p:cTn>
                              </p:par>
                              <p:par>
                                <p:cTn id="11" presetID="3" presetClass="entr" presetSubtype="1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blinds(horizontal)">
                                      <p:cBhvr>
                                        <p:cTn id="13" dur="500"/>
                                        <p:tgtEl>
                                          <p:spTgt spid="23"/>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blinds(horizontal)">
                                      <p:cBhvr>
                                        <p:cTn id="1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07698-FDAD-3648-A4ED-8209A959BBD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0520F821-5F63-1B46-AFAE-D6E815E843FB}"/>
              </a:ext>
            </a:extLst>
          </p:cNvPr>
          <p:cNvSpPr>
            <a:spLocks noGrp="1"/>
          </p:cNvSpPr>
          <p:nvPr>
            <p:ph idx="1"/>
          </p:nvPr>
        </p:nvSpPr>
        <p:spPr>
          <a:xfrm>
            <a:off x="350838" y="1196975"/>
            <a:ext cx="9555162" cy="4929188"/>
          </a:xfrm>
        </p:spPr>
        <p:txBody>
          <a:bodyPr/>
          <a:lstStyle/>
          <a:p>
            <a:pPr>
              <a:spcBef>
                <a:spcPts val="1368"/>
              </a:spcBef>
            </a:pPr>
            <a:r>
              <a:rPr lang="en-US" dirty="0">
                <a:solidFill>
                  <a:srgbClr val="C00000"/>
                </a:solidFill>
              </a:rPr>
              <a:t>Representation</a:t>
            </a:r>
            <a:r>
              <a:rPr lang="en-US" dirty="0"/>
              <a:t> Learning for Complex Networks</a:t>
            </a:r>
          </a:p>
          <a:p>
            <a:pPr>
              <a:spcBef>
                <a:spcPts val="1368"/>
              </a:spcBef>
            </a:pPr>
            <a:r>
              <a:rPr lang="en-US" altLang="zh-CN" dirty="0">
                <a:solidFill>
                  <a:srgbClr val="C00000"/>
                </a:solidFill>
              </a:rPr>
              <a:t>Reasoning</a:t>
            </a:r>
            <a:r>
              <a:rPr lang="en-US" dirty="0">
                <a:solidFill>
                  <a:srgbClr val="C00000"/>
                </a:solidFill>
              </a:rPr>
              <a:t> </a:t>
            </a:r>
            <a:r>
              <a:rPr lang="en-US" altLang="zh-CN" dirty="0"/>
              <a:t>for</a:t>
            </a:r>
            <a:r>
              <a:rPr lang="zh-CN" altLang="en-US" dirty="0"/>
              <a:t> </a:t>
            </a:r>
            <a:r>
              <a:rPr lang="en-US" altLang="zh-CN" dirty="0"/>
              <a:t>Complex</a:t>
            </a:r>
            <a:r>
              <a:rPr lang="zh-CN" altLang="en-US" dirty="0"/>
              <a:t> </a:t>
            </a:r>
            <a:r>
              <a:rPr lang="en-US" altLang="zh-CN" dirty="0"/>
              <a:t>Scenarios</a:t>
            </a:r>
            <a:r>
              <a:rPr lang="en-US" dirty="0">
                <a:solidFill>
                  <a:srgbClr val="C00000"/>
                </a:solidFill>
              </a:rPr>
              <a:t> </a:t>
            </a:r>
            <a:endParaRPr lang="en-US" dirty="0"/>
          </a:p>
          <a:p>
            <a:pPr>
              <a:spcBef>
                <a:spcPts val="1368"/>
              </a:spcBef>
            </a:pPr>
            <a:r>
              <a:rPr lang="en-US" altLang="zh-CN" dirty="0">
                <a:solidFill>
                  <a:srgbClr val="C00000"/>
                </a:solidFill>
              </a:rPr>
              <a:t>Generation</a:t>
            </a:r>
            <a:r>
              <a:rPr lang="zh-CN" altLang="en-US" dirty="0">
                <a:solidFill>
                  <a:srgbClr val="C00000"/>
                </a:solidFill>
              </a:rPr>
              <a:t> </a:t>
            </a:r>
            <a:r>
              <a:rPr lang="en-US" altLang="zh-CN" dirty="0"/>
              <a:t>for</a:t>
            </a:r>
            <a:r>
              <a:rPr lang="zh-CN" altLang="en-US" dirty="0"/>
              <a:t> </a:t>
            </a:r>
            <a:r>
              <a:rPr lang="en-US" altLang="zh-CN" dirty="0"/>
              <a:t>Explaining</a:t>
            </a:r>
            <a:r>
              <a:rPr lang="zh-CN" altLang="en-US" dirty="0"/>
              <a:t> </a:t>
            </a:r>
            <a:r>
              <a:rPr lang="en-US" altLang="zh-CN" dirty="0"/>
              <a:t>Prediction</a:t>
            </a:r>
            <a:endParaRPr lang="en-US" dirty="0"/>
          </a:p>
          <a:p>
            <a:pPr>
              <a:spcBef>
                <a:spcPts val="1368"/>
              </a:spcBef>
            </a:pPr>
            <a:r>
              <a:rPr lang="en-US" dirty="0"/>
              <a:t>Conclusion and Q&amp;A</a:t>
            </a:r>
          </a:p>
        </p:txBody>
      </p:sp>
    </p:spTree>
    <p:extLst>
      <p:ext uri="{BB962C8B-B14F-4D97-AF65-F5344CB8AC3E}">
        <p14:creationId xmlns:p14="http://schemas.microsoft.com/office/powerpoint/2010/main" val="2242075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D6DF1C-4BB0-2B49-9801-A01D64F86E4D}"/>
              </a:ext>
            </a:extLst>
          </p:cNvPr>
          <p:cNvSpPr>
            <a:spLocks noGrp="1"/>
          </p:cNvSpPr>
          <p:nvPr>
            <p:ph type="title"/>
          </p:nvPr>
        </p:nvSpPr>
        <p:spPr>
          <a:xfrm>
            <a:off x="-1" y="188913"/>
            <a:ext cx="9906001" cy="792162"/>
          </a:xfrm>
        </p:spPr>
        <p:txBody>
          <a:bodyPr/>
          <a:lstStyle/>
          <a:p>
            <a:r>
              <a:rPr kumimoji="1" lang="en-US" altLang="zh-CN" dirty="0"/>
              <a:t>Representation Learning for Multiplex Networks</a:t>
            </a:r>
            <a:endParaRPr kumimoji="1" lang="zh-CN" altLang="en-US" dirty="0"/>
          </a:p>
        </p:txBody>
      </p:sp>
      <p:sp>
        <p:nvSpPr>
          <p:cNvPr id="3" name="内容占位符 2">
            <a:extLst>
              <a:ext uri="{FF2B5EF4-FFF2-40B4-BE49-F238E27FC236}">
                <a16:creationId xmlns:a16="http://schemas.microsoft.com/office/drawing/2014/main" id="{8594D0B7-18B6-B449-8446-EFA4072EC2EA}"/>
              </a:ext>
            </a:extLst>
          </p:cNvPr>
          <p:cNvSpPr>
            <a:spLocks noGrp="1"/>
          </p:cNvSpPr>
          <p:nvPr>
            <p:ph idx="1"/>
          </p:nvPr>
        </p:nvSpPr>
        <p:spPr>
          <a:xfrm>
            <a:off x="350838" y="1196975"/>
            <a:ext cx="9139237" cy="4929188"/>
          </a:xfrm>
        </p:spPr>
        <p:txBody>
          <a:bodyPr/>
          <a:lstStyle/>
          <a:p>
            <a:pPr marL="371475" indent="-371475">
              <a:buFont typeface="Arial" panose="020B0604020202020204" pitchFamily="34" charset="0"/>
              <a:buChar char="•"/>
            </a:pPr>
            <a:r>
              <a:rPr lang="en-US" altLang="zh-CN" sz="2000" dirty="0"/>
              <a:t>Multiplex networks comprise not only multi-typed nodes and/or edges but also a rich set of attributes.</a:t>
            </a:r>
            <a:endParaRPr lang="en-US" sz="2000" dirty="0"/>
          </a:p>
          <a:p>
            <a:pPr marL="371475" indent="-371475">
              <a:buFont typeface="Arial" panose="020B0604020202020204" pitchFamily="34" charset="0"/>
              <a:buChar char="•"/>
            </a:pPr>
            <a:r>
              <a:rPr lang="en-US" sz="2000" dirty="0"/>
              <a:t>How do we deal with the multiplex edges?</a:t>
            </a:r>
          </a:p>
        </p:txBody>
      </p:sp>
      <p:pic>
        <p:nvPicPr>
          <p:cNvPr id="4" name="内容占位符 7">
            <a:extLst>
              <a:ext uri="{FF2B5EF4-FFF2-40B4-BE49-F238E27FC236}">
                <a16:creationId xmlns:a16="http://schemas.microsoft.com/office/drawing/2014/main" id="{7E18DDE9-7125-3D4D-9594-E9D0F0982E9A}"/>
              </a:ext>
            </a:extLst>
          </p:cNvPr>
          <p:cNvPicPr>
            <a:picLocks noChangeAspect="1"/>
          </p:cNvPicPr>
          <p:nvPr/>
        </p:nvPicPr>
        <p:blipFill>
          <a:blip r:embed="rId3"/>
          <a:stretch>
            <a:fillRect/>
          </a:stretch>
        </p:blipFill>
        <p:spPr bwMode="auto">
          <a:xfrm>
            <a:off x="1225521" y="2473287"/>
            <a:ext cx="7463663" cy="3980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06750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p:cNvSpPr>
            <a:spLocks noGrp="1"/>
          </p:cNvSpPr>
          <p:nvPr>
            <p:ph type="title"/>
          </p:nvPr>
        </p:nvSpPr>
        <p:spPr>
          <a:xfrm>
            <a:off x="1" y="188913"/>
            <a:ext cx="9906000" cy="792162"/>
          </a:xfrm>
        </p:spPr>
        <p:txBody>
          <a:bodyPr/>
          <a:lstStyle/>
          <a:p>
            <a:r>
              <a:rPr lang="en-US" dirty="0"/>
              <a:t>Review Representation Learning for Networks</a:t>
            </a:r>
            <a:endParaRPr lang="en-US" altLang="x-none" dirty="0"/>
          </a:p>
        </p:txBody>
      </p:sp>
      <p:grpSp>
        <p:nvGrpSpPr>
          <p:cNvPr id="9218" name="Group 2"/>
          <p:cNvGrpSpPr>
            <a:grpSpLocks noChangeAspect="1"/>
          </p:cNvGrpSpPr>
          <p:nvPr/>
        </p:nvGrpSpPr>
        <p:grpSpPr bwMode="auto">
          <a:xfrm>
            <a:off x="392113" y="2492375"/>
            <a:ext cx="3336925" cy="2617788"/>
            <a:chOff x="685800" y="2755935"/>
            <a:chExt cx="2209800" cy="1733032"/>
          </a:xfrm>
        </p:grpSpPr>
        <p:grpSp>
          <p:nvGrpSpPr>
            <p:cNvPr id="9242" name="Group 3"/>
            <p:cNvGrpSpPr>
              <a:grpSpLocks/>
            </p:cNvGrpSpPr>
            <p:nvPr/>
          </p:nvGrpSpPr>
          <p:grpSpPr bwMode="auto">
            <a:xfrm>
              <a:off x="762000" y="2805651"/>
              <a:ext cx="1980938" cy="1667262"/>
              <a:chOff x="6825208" y="1796818"/>
              <a:chExt cx="2556284" cy="2250251"/>
            </a:xfrm>
          </p:grpSpPr>
          <p:pic>
            <p:nvPicPr>
              <p:cNvPr id="9245" name="图片 13" descr="Misc-Buddy-Blue-icon.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689304" y="2564904"/>
                <a:ext cx="654632" cy="709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6" name="图片 14" descr="Misc-Buddy-Blue-icon.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077236" y="1796818"/>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7" name="图片 15" descr="Misc-Buddy-Blue-icon.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8877436" y="2054847"/>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8" name="图片 16" descr="Misc-Buddy-Blue-icon.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8841432" y="3062959"/>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9" name="图片 17" descr="Misc-Buddy-Blue-icon.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761312" y="3501008"/>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50" name="图片 18" descr="Misc-Buddy-Blue-icon.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825208" y="3320988"/>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251" name="直接连接符 7"/>
              <p:cNvCxnSpPr>
                <a:cxnSpLocks noChangeShapeType="1"/>
              </p:cNvCxnSpPr>
              <p:nvPr/>
            </p:nvCxnSpPr>
            <p:spPr bwMode="auto">
              <a:xfrm>
                <a:off x="7473280" y="2342879"/>
                <a:ext cx="324036" cy="50405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9252" name="直接连接符 7"/>
              <p:cNvCxnSpPr>
                <a:cxnSpLocks noChangeShapeType="1"/>
              </p:cNvCxnSpPr>
              <p:nvPr/>
            </p:nvCxnSpPr>
            <p:spPr bwMode="auto">
              <a:xfrm flipV="1">
                <a:off x="8301372" y="2594908"/>
                <a:ext cx="468052" cy="22202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9253" name="直接连接符 7"/>
              <p:cNvCxnSpPr>
                <a:cxnSpLocks noChangeShapeType="1"/>
              </p:cNvCxnSpPr>
              <p:nvPr/>
            </p:nvCxnSpPr>
            <p:spPr bwMode="auto">
              <a:xfrm>
                <a:off x="7653300" y="2162859"/>
                <a:ext cx="1224136" cy="1650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9254" name="直接连接符 7"/>
              <p:cNvCxnSpPr>
                <a:cxnSpLocks noChangeShapeType="1"/>
              </p:cNvCxnSpPr>
              <p:nvPr/>
            </p:nvCxnSpPr>
            <p:spPr bwMode="auto">
              <a:xfrm>
                <a:off x="8301372" y="3206975"/>
                <a:ext cx="540060" cy="12901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9255" name="直接连接符 7"/>
              <p:cNvCxnSpPr>
                <a:cxnSpLocks noChangeShapeType="1"/>
              </p:cNvCxnSpPr>
              <p:nvPr/>
            </p:nvCxnSpPr>
            <p:spPr bwMode="auto">
              <a:xfrm flipV="1">
                <a:off x="8265368" y="3501008"/>
                <a:ext cx="540060" cy="27303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9256" name="直接连接符 7"/>
              <p:cNvCxnSpPr>
                <a:cxnSpLocks noChangeShapeType="1"/>
                <a:endCxn id="9256" idx="2"/>
              </p:cNvCxnSpPr>
              <p:nvPr/>
            </p:nvCxnSpPr>
            <p:spPr bwMode="auto">
              <a:xfrm flipV="1">
                <a:off x="8013340" y="3274089"/>
                <a:ext cx="3280" cy="2269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9257" name="直接连接符 7"/>
              <p:cNvCxnSpPr>
                <a:cxnSpLocks noChangeShapeType="1"/>
              </p:cNvCxnSpPr>
              <p:nvPr/>
            </p:nvCxnSpPr>
            <p:spPr bwMode="auto">
              <a:xfrm flipV="1">
                <a:off x="7257256" y="3248980"/>
                <a:ext cx="468052" cy="25202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grpSp>
        <p:sp>
          <p:nvSpPr>
            <p:cNvPr id="30" name="Oval 29"/>
            <p:cNvSpPr/>
            <p:nvPr/>
          </p:nvSpPr>
          <p:spPr>
            <a:xfrm>
              <a:off x="1218801" y="3414887"/>
              <a:ext cx="1396106" cy="1074080"/>
            </a:xfrm>
            <a:prstGeom prst="ellipse">
              <a:avLst/>
            </a:prstGeom>
            <a:noFill/>
            <a:ln w="12700">
              <a:solidFill>
                <a:srgbClr val="0000CC"/>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 name="Oval 30"/>
            <p:cNvSpPr/>
            <p:nvPr/>
          </p:nvSpPr>
          <p:spPr>
            <a:xfrm>
              <a:off x="685800" y="2755935"/>
              <a:ext cx="2209800" cy="1116119"/>
            </a:xfrm>
            <a:prstGeom prst="ellipse">
              <a:avLst/>
            </a:prstGeom>
            <a:noFill/>
            <a:ln w="12700">
              <a:solidFill>
                <a:srgbClr val="0000CC"/>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46" name="右箭头 16"/>
          <p:cNvSpPr/>
          <p:nvPr/>
        </p:nvSpPr>
        <p:spPr>
          <a:xfrm>
            <a:off x="3883025" y="3289300"/>
            <a:ext cx="419100" cy="1076325"/>
          </a:xfrm>
          <a:prstGeom prst="rightArrow">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47" name="图片 13" descr="Misc-Buddy-Blue-icon.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024438" y="1844675"/>
            <a:ext cx="534987"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4" name="Group 53"/>
          <p:cNvGrpSpPr>
            <a:grpSpLocks noChangeAspect="1"/>
          </p:cNvGrpSpPr>
          <p:nvPr/>
        </p:nvGrpSpPr>
        <p:grpSpPr bwMode="auto">
          <a:xfrm>
            <a:off x="5810250" y="1844675"/>
            <a:ext cx="3255963" cy="501650"/>
            <a:chOff x="6164364" y="2237712"/>
            <a:chExt cx="2570367" cy="396218"/>
          </a:xfrm>
        </p:grpSpPr>
        <p:sp>
          <p:nvSpPr>
            <p:cNvPr id="9236" name="矩形 11"/>
            <p:cNvSpPr>
              <a:spLocks noChangeArrowheads="1"/>
            </p:cNvSpPr>
            <p:nvPr/>
          </p:nvSpPr>
          <p:spPr bwMode="auto">
            <a:xfrm>
              <a:off x="6164364" y="2237712"/>
              <a:ext cx="428931" cy="396218"/>
            </a:xfrm>
            <a:prstGeom prst="rect">
              <a:avLst/>
            </a:prstGeom>
            <a:solidFill>
              <a:schemeClr val="bg1"/>
            </a:solidFill>
            <a:ln w="9525">
              <a:solidFill>
                <a:schemeClr val="tx1"/>
              </a:solidFill>
              <a:miter lim="800000"/>
              <a:headEnd/>
              <a:tailEnd/>
            </a:ln>
          </p:spPr>
          <p:txBody>
            <a:bodyPr lIns="36000" tIns="36000" rIns="36000" bIns="36000" anchor="ct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eaLnBrk="1" hangingPunct="1">
                <a:spcBef>
                  <a:spcPct val="0"/>
                </a:spcBef>
                <a:buFontTx/>
                <a:buNone/>
              </a:pPr>
              <a:r>
                <a:rPr kumimoji="0" lang="en-US" altLang="zh-CN" sz="2400">
                  <a:solidFill>
                    <a:srgbClr val="C00000"/>
                  </a:solidFill>
                  <a:latin typeface="Helvetica Neue" charset="0"/>
                  <a:ea typeface="Helvetica Neue" charset="0"/>
                  <a:cs typeface="Helvetica Neue" charset="0"/>
                </a:rPr>
                <a:t>0.8</a:t>
              </a:r>
            </a:p>
          </p:txBody>
        </p:sp>
        <p:sp>
          <p:nvSpPr>
            <p:cNvPr id="9237" name="矩形 11"/>
            <p:cNvSpPr>
              <a:spLocks noChangeArrowheads="1"/>
            </p:cNvSpPr>
            <p:nvPr/>
          </p:nvSpPr>
          <p:spPr bwMode="auto">
            <a:xfrm>
              <a:off x="6593295" y="2237712"/>
              <a:ext cx="428931" cy="396218"/>
            </a:xfrm>
            <a:prstGeom prst="rect">
              <a:avLst/>
            </a:prstGeom>
            <a:solidFill>
              <a:schemeClr val="bg1"/>
            </a:solidFill>
            <a:ln w="9525">
              <a:solidFill>
                <a:schemeClr val="tx1"/>
              </a:solidFill>
              <a:miter lim="800000"/>
              <a:headEnd/>
              <a:tailEnd/>
            </a:ln>
          </p:spPr>
          <p:txBody>
            <a:bodyPr lIns="36000" tIns="36000" rIns="36000" bIns="36000" anchor="ct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eaLnBrk="1" hangingPunct="1">
                <a:spcBef>
                  <a:spcPct val="0"/>
                </a:spcBef>
                <a:buFontTx/>
                <a:buNone/>
              </a:pPr>
              <a:r>
                <a:rPr kumimoji="0" lang="en-US" altLang="zh-CN" sz="2400">
                  <a:solidFill>
                    <a:srgbClr val="C00000"/>
                  </a:solidFill>
                  <a:latin typeface="Helvetica Neue" charset="0"/>
                  <a:ea typeface="Helvetica Neue" charset="0"/>
                  <a:cs typeface="Helvetica Neue" charset="0"/>
                </a:rPr>
                <a:t>0.2</a:t>
              </a:r>
            </a:p>
          </p:txBody>
        </p:sp>
        <p:sp>
          <p:nvSpPr>
            <p:cNvPr id="9238" name="矩形 11"/>
            <p:cNvSpPr>
              <a:spLocks noChangeArrowheads="1"/>
            </p:cNvSpPr>
            <p:nvPr/>
          </p:nvSpPr>
          <p:spPr bwMode="auto">
            <a:xfrm>
              <a:off x="7022226" y="2237712"/>
              <a:ext cx="428931" cy="396218"/>
            </a:xfrm>
            <a:prstGeom prst="rect">
              <a:avLst/>
            </a:prstGeom>
            <a:solidFill>
              <a:schemeClr val="bg1"/>
            </a:solidFill>
            <a:ln w="9525">
              <a:solidFill>
                <a:schemeClr val="tx1"/>
              </a:solidFill>
              <a:miter lim="800000"/>
              <a:headEnd/>
              <a:tailEnd/>
            </a:ln>
          </p:spPr>
          <p:txBody>
            <a:bodyPr lIns="36000" tIns="36000" rIns="36000" bIns="36000" anchor="ct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eaLnBrk="1" hangingPunct="1">
                <a:spcBef>
                  <a:spcPct val="0"/>
                </a:spcBef>
                <a:buFontTx/>
                <a:buNone/>
              </a:pPr>
              <a:r>
                <a:rPr kumimoji="0" lang="en-US" altLang="zh-CN" sz="2400">
                  <a:solidFill>
                    <a:srgbClr val="C00000"/>
                  </a:solidFill>
                  <a:latin typeface="Helvetica Neue" charset="0"/>
                  <a:ea typeface="Helvetica Neue" charset="0"/>
                  <a:cs typeface="Helvetica Neue" charset="0"/>
                </a:rPr>
                <a:t>0.3</a:t>
              </a:r>
            </a:p>
          </p:txBody>
        </p:sp>
        <p:sp>
          <p:nvSpPr>
            <p:cNvPr id="9239" name="矩形 11"/>
            <p:cNvSpPr>
              <a:spLocks noChangeArrowheads="1"/>
            </p:cNvSpPr>
            <p:nvPr/>
          </p:nvSpPr>
          <p:spPr bwMode="auto">
            <a:xfrm>
              <a:off x="7451157" y="2237712"/>
              <a:ext cx="428931" cy="396218"/>
            </a:xfrm>
            <a:prstGeom prst="rect">
              <a:avLst/>
            </a:prstGeom>
            <a:solidFill>
              <a:schemeClr val="bg1"/>
            </a:solidFill>
            <a:ln w="9525">
              <a:solidFill>
                <a:schemeClr val="tx1"/>
              </a:solidFill>
              <a:miter lim="800000"/>
              <a:headEnd/>
              <a:tailEnd/>
            </a:ln>
          </p:spPr>
          <p:txBody>
            <a:bodyPr lIns="36000" tIns="36000" rIns="36000" bIns="36000" anchor="ct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eaLnBrk="1" hangingPunct="1">
                <a:spcBef>
                  <a:spcPct val="0"/>
                </a:spcBef>
                <a:buFontTx/>
                <a:buNone/>
              </a:pPr>
              <a:r>
                <a:rPr kumimoji="0" lang="mr-IN" altLang="zh-CN" sz="2400">
                  <a:solidFill>
                    <a:srgbClr val="C00000"/>
                  </a:solidFill>
                  <a:latin typeface="Helvetica Neue" charset="0"/>
                  <a:ea typeface="Helvetica Neue" charset="0"/>
                  <a:cs typeface="Helvetica Neue" charset="0"/>
                </a:rPr>
                <a:t>…</a:t>
              </a:r>
              <a:endParaRPr kumimoji="0" lang="en-US" altLang="zh-CN" sz="2400">
                <a:solidFill>
                  <a:srgbClr val="C00000"/>
                </a:solidFill>
                <a:latin typeface="Helvetica Neue" charset="0"/>
                <a:ea typeface="Helvetica Neue" charset="0"/>
                <a:cs typeface="Helvetica Neue" charset="0"/>
              </a:endParaRPr>
            </a:p>
          </p:txBody>
        </p:sp>
        <p:sp>
          <p:nvSpPr>
            <p:cNvPr id="9240" name="矩形 11"/>
            <p:cNvSpPr>
              <a:spLocks noChangeArrowheads="1"/>
            </p:cNvSpPr>
            <p:nvPr/>
          </p:nvSpPr>
          <p:spPr bwMode="auto">
            <a:xfrm>
              <a:off x="7876869" y="2237712"/>
              <a:ext cx="428931" cy="396218"/>
            </a:xfrm>
            <a:prstGeom prst="rect">
              <a:avLst/>
            </a:prstGeom>
            <a:solidFill>
              <a:schemeClr val="bg1"/>
            </a:solidFill>
            <a:ln w="9525">
              <a:solidFill>
                <a:schemeClr val="tx1"/>
              </a:solidFill>
              <a:miter lim="800000"/>
              <a:headEnd/>
              <a:tailEnd/>
            </a:ln>
          </p:spPr>
          <p:txBody>
            <a:bodyPr lIns="36000" tIns="36000" rIns="36000" bIns="36000" anchor="ct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eaLnBrk="1" hangingPunct="1">
                <a:spcBef>
                  <a:spcPct val="0"/>
                </a:spcBef>
                <a:buFontTx/>
                <a:buNone/>
              </a:pPr>
              <a:r>
                <a:rPr kumimoji="0" lang="en-US" altLang="zh-CN" sz="2400">
                  <a:solidFill>
                    <a:srgbClr val="C00000"/>
                  </a:solidFill>
                  <a:latin typeface="Helvetica Neue" charset="0"/>
                  <a:ea typeface="Helvetica Neue" charset="0"/>
                  <a:cs typeface="Helvetica Neue" charset="0"/>
                </a:rPr>
                <a:t>0.0</a:t>
              </a:r>
            </a:p>
          </p:txBody>
        </p:sp>
        <p:sp>
          <p:nvSpPr>
            <p:cNvPr id="9241" name="矩形 11"/>
            <p:cNvSpPr>
              <a:spLocks noChangeArrowheads="1"/>
            </p:cNvSpPr>
            <p:nvPr/>
          </p:nvSpPr>
          <p:spPr bwMode="auto">
            <a:xfrm>
              <a:off x="8305800" y="2237712"/>
              <a:ext cx="428931" cy="396218"/>
            </a:xfrm>
            <a:prstGeom prst="rect">
              <a:avLst/>
            </a:prstGeom>
            <a:solidFill>
              <a:schemeClr val="bg1"/>
            </a:solidFill>
            <a:ln w="9525">
              <a:solidFill>
                <a:schemeClr val="tx1"/>
              </a:solidFill>
              <a:miter lim="800000"/>
              <a:headEnd/>
              <a:tailEnd/>
            </a:ln>
          </p:spPr>
          <p:txBody>
            <a:bodyPr lIns="36000" tIns="36000" rIns="36000" bIns="36000" anchor="ct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eaLnBrk="1" hangingPunct="1">
                <a:spcBef>
                  <a:spcPct val="0"/>
                </a:spcBef>
                <a:buFontTx/>
                <a:buNone/>
              </a:pPr>
              <a:r>
                <a:rPr kumimoji="0" lang="en-US" altLang="zh-CN" sz="2400">
                  <a:solidFill>
                    <a:srgbClr val="C00000"/>
                  </a:solidFill>
                  <a:latin typeface="Helvetica Neue" charset="0"/>
                  <a:ea typeface="Helvetica Neue" charset="0"/>
                  <a:cs typeface="Helvetica Neue" charset="0"/>
                </a:rPr>
                <a:t>0.0</a:t>
              </a:r>
            </a:p>
          </p:txBody>
        </p:sp>
      </p:grpSp>
      <p:sp>
        <p:nvSpPr>
          <p:cNvPr id="104" name="矩形 51"/>
          <p:cNvSpPr/>
          <p:nvPr/>
        </p:nvSpPr>
        <p:spPr>
          <a:xfrm>
            <a:off x="5280025" y="1341438"/>
            <a:ext cx="3560763" cy="387350"/>
          </a:xfrm>
          <a:prstGeom prst="rect">
            <a:avLst/>
          </a:prstGeom>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sz="2000" i="1" dirty="0">
                <a:solidFill>
                  <a:schemeClr val="tx1"/>
                </a:solidFill>
              </a:rPr>
              <a:t>d</a:t>
            </a:r>
            <a:r>
              <a:rPr kumimoji="1" lang="en-US" altLang="zh-CN" sz="2000" dirty="0">
                <a:solidFill>
                  <a:schemeClr val="tx1"/>
                </a:solidFill>
              </a:rPr>
              <a:t>-dimensional vector, </a:t>
            </a:r>
            <a:r>
              <a:rPr kumimoji="1" lang="en-US" altLang="zh-CN" sz="2000" i="1" dirty="0">
                <a:solidFill>
                  <a:schemeClr val="tx1"/>
                </a:solidFill>
              </a:rPr>
              <a:t>d</a:t>
            </a:r>
            <a:r>
              <a:rPr kumimoji="1" lang="en-US" altLang="zh-CN" sz="2000" dirty="0">
                <a:solidFill>
                  <a:schemeClr val="tx1"/>
                </a:solidFill>
              </a:rPr>
              <a:t>&lt;&lt;|</a:t>
            </a:r>
            <a:r>
              <a:rPr kumimoji="1" lang="en-US" altLang="zh-CN" sz="2000" i="1" dirty="0">
                <a:solidFill>
                  <a:schemeClr val="tx1"/>
                </a:solidFill>
              </a:rPr>
              <a:t>V</a:t>
            </a:r>
            <a:r>
              <a:rPr kumimoji="1" lang="en-US" altLang="zh-CN" sz="2000" dirty="0">
                <a:solidFill>
                  <a:schemeClr val="tx1"/>
                </a:solidFill>
              </a:rPr>
              <a:t>|</a:t>
            </a:r>
          </a:p>
        </p:txBody>
      </p:sp>
      <p:sp>
        <p:nvSpPr>
          <p:cNvPr id="89" name="矩形 51"/>
          <p:cNvSpPr/>
          <p:nvPr/>
        </p:nvSpPr>
        <p:spPr>
          <a:xfrm>
            <a:off x="5024438" y="2478088"/>
            <a:ext cx="4610100" cy="879475"/>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dirty="0">
                <a:solidFill>
                  <a:schemeClr val="tx1"/>
                </a:solidFill>
              </a:rPr>
              <a:t>Users with the </a:t>
            </a:r>
            <a:r>
              <a:rPr kumimoji="1" lang="en-US" altLang="zh-CN" dirty="0">
                <a:solidFill>
                  <a:srgbClr val="2B00CC"/>
                </a:solidFill>
              </a:rPr>
              <a:t>same label </a:t>
            </a:r>
            <a:r>
              <a:rPr kumimoji="1" lang="en-US" altLang="zh-CN" dirty="0">
                <a:solidFill>
                  <a:schemeClr val="tx1"/>
                </a:solidFill>
              </a:rPr>
              <a:t>are located in the </a:t>
            </a:r>
            <a:r>
              <a:rPr kumimoji="1" lang="en-US" altLang="zh-CN" i="1" dirty="0">
                <a:solidFill>
                  <a:schemeClr val="tx1"/>
                </a:solidFill>
              </a:rPr>
              <a:t>d</a:t>
            </a:r>
            <a:r>
              <a:rPr kumimoji="1" lang="en-US" altLang="zh-CN" dirty="0">
                <a:solidFill>
                  <a:schemeClr val="tx1"/>
                </a:solidFill>
              </a:rPr>
              <a:t>-dimensional space </a:t>
            </a:r>
            <a:r>
              <a:rPr kumimoji="1" lang="en-US" altLang="zh-CN" dirty="0">
                <a:solidFill>
                  <a:srgbClr val="2B00CC"/>
                </a:solidFill>
              </a:rPr>
              <a:t>closer</a:t>
            </a:r>
            <a:r>
              <a:rPr kumimoji="1" lang="en-US" altLang="zh-CN" dirty="0">
                <a:solidFill>
                  <a:schemeClr val="tx1"/>
                </a:solidFill>
              </a:rPr>
              <a:t> than those with </a:t>
            </a:r>
            <a:r>
              <a:rPr kumimoji="1" lang="en-US" altLang="zh-CN" dirty="0">
                <a:solidFill>
                  <a:srgbClr val="2B00CC"/>
                </a:solidFill>
              </a:rPr>
              <a:t>different labels</a:t>
            </a:r>
          </a:p>
        </p:txBody>
      </p:sp>
      <p:grpSp>
        <p:nvGrpSpPr>
          <p:cNvPr id="9224" name="Group 17"/>
          <p:cNvGrpSpPr>
            <a:grpSpLocks noChangeAspect="1"/>
          </p:cNvGrpSpPr>
          <p:nvPr/>
        </p:nvGrpSpPr>
        <p:grpSpPr bwMode="auto">
          <a:xfrm>
            <a:off x="5351463" y="3573016"/>
            <a:ext cx="3489325" cy="2962275"/>
            <a:chOff x="5351908" y="3619299"/>
            <a:chExt cx="2913459" cy="2473997"/>
          </a:xfrm>
        </p:grpSpPr>
        <p:cxnSp>
          <p:nvCxnSpPr>
            <p:cNvPr id="38" name="Straight Arrow Connector 37"/>
            <p:cNvCxnSpPr/>
            <p:nvPr/>
          </p:nvCxnSpPr>
          <p:spPr>
            <a:xfrm>
              <a:off x="5351908" y="5940826"/>
              <a:ext cx="262184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flipV="1">
              <a:off x="5534828" y="3861926"/>
              <a:ext cx="0" cy="223137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9227" name="图片 13" descr="Misc-Buddy-Blue-icon.pn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6982544" y="5526344"/>
              <a:ext cx="228600" cy="236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8" name="图片 13" descr="Misc-Buddy-Blue-icon.pn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6729669" y="5255999"/>
              <a:ext cx="228600" cy="236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9" name="Picture 41"/>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5967534" y="4329258"/>
              <a:ext cx="253010" cy="253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 name="矩形 51"/>
            <p:cNvSpPr/>
            <p:nvPr/>
          </p:nvSpPr>
          <p:spPr>
            <a:xfrm>
              <a:off x="6991557" y="4970319"/>
              <a:ext cx="892065" cy="311569"/>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dirty="0">
                  <a:solidFill>
                    <a:schemeClr val="tx1"/>
                  </a:solidFill>
                </a:rPr>
                <a:t>label1</a:t>
              </a:r>
              <a:endParaRPr kumimoji="1" lang="en-US" altLang="zh-CN" dirty="0">
                <a:solidFill>
                  <a:srgbClr val="0000CC"/>
                </a:solidFill>
              </a:endParaRPr>
            </a:p>
          </p:txBody>
        </p:sp>
        <p:cxnSp>
          <p:nvCxnSpPr>
            <p:cNvPr id="44" name="Straight Arrow Connector 43"/>
            <p:cNvCxnSpPr>
              <a:stCxn id="90" idx="2"/>
              <a:endCxn id="9227" idx="0"/>
            </p:cNvCxnSpPr>
            <p:nvPr/>
          </p:nvCxnSpPr>
          <p:spPr>
            <a:xfrm flipH="1">
              <a:off x="7096272" y="5281889"/>
              <a:ext cx="340654" cy="24395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a:stCxn id="90" idx="2"/>
              <a:endCxn id="9228" idx="3"/>
            </p:cNvCxnSpPr>
            <p:nvPr/>
          </p:nvCxnSpPr>
          <p:spPr>
            <a:xfrm flipH="1">
              <a:off x="6958420" y="5281889"/>
              <a:ext cx="478507" cy="9280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4" name="矩形 51"/>
            <p:cNvSpPr/>
            <p:nvPr/>
          </p:nvSpPr>
          <p:spPr>
            <a:xfrm>
              <a:off x="6220113" y="4031632"/>
              <a:ext cx="991477" cy="233346"/>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dirty="0">
                  <a:solidFill>
                    <a:schemeClr val="tx1"/>
                  </a:solidFill>
                </a:rPr>
                <a:t>label2</a:t>
              </a:r>
              <a:endParaRPr kumimoji="1" lang="en-US" altLang="zh-CN" dirty="0">
                <a:solidFill>
                  <a:srgbClr val="0000CC"/>
                </a:solidFill>
              </a:endParaRPr>
            </a:p>
          </p:txBody>
        </p:sp>
        <p:cxnSp>
          <p:nvCxnSpPr>
            <p:cNvPr id="105" name="Straight Arrow Connector 104"/>
            <p:cNvCxnSpPr>
              <a:stCxn id="94" idx="2"/>
              <a:endCxn id="9229" idx="3"/>
            </p:cNvCxnSpPr>
            <p:nvPr/>
          </p:nvCxnSpPr>
          <p:spPr>
            <a:xfrm flipH="1">
              <a:off x="6220113" y="4264978"/>
              <a:ext cx="495739" cy="1909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6" name="矩形 51"/>
            <p:cNvSpPr/>
            <p:nvPr/>
          </p:nvSpPr>
          <p:spPr>
            <a:xfrm>
              <a:off x="5623636" y="3619299"/>
              <a:ext cx="2641731" cy="303615"/>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dirty="0">
                  <a:solidFill>
                    <a:srgbClr val="C00000"/>
                  </a:solidFill>
                </a:rPr>
                <a:t>e.g., node classification</a:t>
              </a:r>
            </a:p>
          </p:txBody>
        </p:sp>
      </p:grpSp>
      <p:sp>
        <p:nvSpPr>
          <p:cNvPr id="45" name="矩形 51"/>
          <p:cNvSpPr/>
          <p:nvPr/>
        </p:nvSpPr>
        <p:spPr>
          <a:xfrm>
            <a:off x="495293" y="1484784"/>
            <a:ext cx="3305579" cy="387350"/>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lgn="ctr">
              <a:defRPr/>
            </a:pPr>
            <a:r>
              <a:rPr kumimoji="1" lang="en-US" altLang="zh-CN" sz="2000" dirty="0">
                <a:solidFill>
                  <a:schemeClr val="tx1"/>
                </a:solidFill>
              </a:rPr>
              <a:t>Representation Learning/</a:t>
            </a:r>
            <a:br>
              <a:rPr kumimoji="1" lang="en-US" altLang="zh-CN" sz="2000" dirty="0">
                <a:solidFill>
                  <a:schemeClr val="tx1"/>
                </a:solidFill>
              </a:rPr>
            </a:br>
            <a:r>
              <a:rPr kumimoji="1" lang="en-US" altLang="zh-CN" sz="2000" dirty="0">
                <a:solidFill>
                  <a:schemeClr val="tx1"/>
                </a:solidFill>
              </a:rPr>
              <a:t>Graph Embedding</a:t>
            </a:r>
          </a:p>
        </p:txBody>
      </p:sp>
    </p:spTree>
    <p:extLst>
      <p:ext uri="{BB962C8B-B14F-4D97-AF65-F5344CB8AC3E}">
        <p14:creationId xmlns:p14="http://schemas.microsoft.com/office/powerpoint/2010/main" val="73969654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left)">
                                      <p:cBhvr>
                                        <p:cTn id="11" dur="500"/>
                                        <p:tgtEl>
                                          <p:spTgt spid="47"/>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wipe(left)">
                                      <p:cBhvr>
                                        <p:cTn id="15" dur="500"/>
                                        <p:tgtEl>
                                          <p:spTgt spid="54"/>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04"/>
                                        </p:tgtEl>
                                        <p:attrNameLst>
                                          <p:attrName>style.visibility</p:attrName>
                                        </p:attrNameLst>
                                      </p:cBhvr>
                                      <p:to>
                                        <p:strVal val="visible"/>
                                      </p:to>
                                    </p:set>
                                    <p:animEffect transition="in" filter="blinds(horizontal)">
                                      <p:cBhvr>
                                        <p:cTn id="18" dur="500"/>
                                        <p:tgtEl>
                                          <p:spTgt spid="104"/>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89"/>
                                        </p:tgtEl>
                                        <p:attrNameLst>
                                          <p:attrName>style.visibility</p:attrName>
                                        </p:attrNameLst>
                                      </p:cBhvr>
                                      <p:to>
                                        <p:strVal val="visible"/>
                                      </p:to>
                                    </p:set>
                                    <p:animEffect transition="in" filter="wipe(left)">
                                      <p:cBhvr>
                                        <p:cTn id="21"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104" grpId="0" animBg="1"/>
      <p:bldP spid="8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标题 1">
            <a:extLst>
              <a:ext uri="{FF2B5EF4-FFF2-40B4-BE49-F238E27FC236}">
                <a16:creationId xmlns:a16="http://schemas.microsoft.com/office/drawing/2014/main" id="{F4FE84B6-60A9-BC4D-B243-0A1ED24B50FF}"/>
              </a:ext>
            </a:extLst>
          </p:cNvPr>
          <p:cNvSpPr>
            <a:spLocks noGrp="1" noChangeArrowheads="1"/>
          </p:cNvSpPr>
          <p:nvPr>
            <p:ph type="title"/>
          </p:nvPr>
        </p:nvSpPr>
        <p:spPr/>
        <p:txBody>
          <a:bodyPr/>
          <a:lstStyle/>
          <a:p>
            <a:r>
              <a:rPr lang="en-US" altLang="zh-CN"/>
              <a:t>Distributional Hypothesis of Harris</a:t>
            </a:r>
            <a:endParaRPr lang="zh-CN" altLang="en-US"/>
          </a:p>
        </p:txBody>
      </p:sp>
      <mc:AlternateContent xmlns:mc="http://schemas.openxmlformats.org/markup-compatibility/2006" xmlns:a14="http://schemas.microsoft.com/office/drawing/2010/main">
        <mc:Choice Requires="a14">
          <p:sp>
            <p:nvSpPr>
              <p:cNvPr id="5" name="内容占位符 2">
                <a:extLst>
                  <a:ext uri="{FF2B5EF4-FFF2-40B4-BE49-F238E27FC236}">
                    <a16:creationId xmlns:a16="http://schemas.microsoft.com/office/drawing/2014/main" id="{D4E188FC-D92E-FB43-A1FB-D679AB4A1B04}"/>
                  </a:ext>
                </a:extLst>
              </p:cNvPr>
              <p:cNvSpPr>
                <a:spLocks noGrp="1"/>
              </p:cNvSpPr>
              <p:nvPr>
                <p:ph idx="1"/>
              </p:nvPr>
            </p:nvSpPr>
            <p:spPr/>
            <p:txBody>
              <a:bodyPr/>
              <a:lstStyle/>
              <a:p>
                <a:pPr>
                  <a:lnSpc>
                    <a:spcPct val="125000"/>
                  </a:lnSpc>
                  <a:spcBef>
                    <a:spcPts val="2215"/>
                  </a:spcBef>
                  <a:defRPr/>
                </a:pPr>
                <a:r>
                  <a:rPr lang="en-US" altLang="zh-CN" sz="2585" dirty="0">
                    <a:ea typeface="黑体" pitchFamily="49" charset="-122"/>
                  </a:rPr>
                  <a:t>Words in </a:t>
                </a:r>
                <a:r>
                  <a:rPr lang="en-US" altLang="zh-CN" sz="2585" dirty="0">
                    <a:solidFill>
                      <a:srgbClr val="2B00CC"/>
                    </a:solidFill>
                    <a:ea typeface="黑体" pitchFamily="49" charset="-122"/>
                  </a:rPr>
                  <a:t>similar contexts </a:t>
                </a:r>
                <a:r>
                  <a:rPr lang="en-US" altLang="zh-CN" sz="2585" dirty="0">
                    <a:ea typeface="黑体" pitchFamily="49" charset="-122"/>
                  </a:rPr>
                  <a:t>have similar meanings</a:t>
                </a:r>
                <a:r>
                  <a:rPr lang="zh-CN" altLang="en-US" sz="2585" dirty="0">
                    <a:ea typeface="黑体" pitchFamily="49" charset="-122"/>
                  </a:rPr>
                  <a:t> </a:t>
                </a:r>
                <a:r>
                  <a:rPr lang="en-US" altLang="zh-CN" sz="2585" dirty="0">
                    <a:ea typeface="黑体" pitchFamily="49" charset="-122"/>
                  </a:rPr>
                  <a:t>(skip-gram</a:t>
                </a:r>
                <a:r>
                  <a:rPr lang="zh-CN" altLang="en-US" sz="2585" dirty="0">
                    <a:ea typeface="黑体" pitchFamily="49" charset="-122"/>
                  </a:rPr>
                  <a:t> </a:t>
                </a:r>
                <a:r>
                  <a:rPr lang="en-US" altLang="zh-CN" sz="2585" dirty="0">
                    <a:ea typeface="黑体" pitchFamily="49" charset="-122"/>
                  </a:rPr>
                  <a:t>in</a:t>
                </a:r>
                <a:r>
                  <a:rPr lang="zh-CN" altLang="en-US" sz="2585" dirty="0">
                    <a:ea typeface="黑体" pitchFamily="49" charset="-122"/>
                  </a:rPr>
                  <a:t> </a:t>
                </a:r>
                <a:r>
                  <a:rPr lang="en-US" altLang="zh-CN" sz="2585" dirty="0">
                    <a:ea typeface="黑体" pitchFamily="49" charset="-122"/>
                  </a:rPr>
                  <a:t>word</a:t>
                </a:r>
                <a:r>
                  <a:rPr lang="zh-CN" altLang="en-US" sz="2585" dirty="0">
                    <a:ea typeface="黑体" pitchFamily="49" charset="-122"/>
                  </a:rPr>
                  <a:t> </a:t>
                </a:r>
                <a:r>
                  <a:rPr lang="en-US" altLang="zh-CN" sz="2585" dirty="0">
                    <a:ea typeface="黑体" pitchFamily="49" charset="-122"/>
                  </a:rPr>
                  <a:t>embedding)</a:t>
                </a:r>
                <a:endParaRPr lang="zh-CN" altLang="en-US" sz="2585" dirty="0">
                  <a:ea typeface="黑体" pitchFamily="49" charset="-122"/>
                </a:endParaRPr>
              </a:p>
              <a:p>
                <a:pPr>
                  <a:spcBef>
                    <a:spcPts val="1015"/>
                  </a:spcBef>
                  <a:defRPr/>
                </a:pPr>
                <a:endParaRPr lang="zh-CN" altLang="en-US" sz="2585" dirty="0">
                  <a:ea typeface="黑体" pitchFamily="49" charset="-122"/>
                </a:endParaRPr>
              </a:p>
              <a:p>
                <a:pPr>
                  <a:lnSpc>
                    <a:spcPct val="125000"/>
                  </a:lnSpc>
                  <a:spcBef>
                    <a:spcPts val="2215"/>
                  </a:spcBef>
                  <a:defRPr/>
                </a:pPr>
                <a:r>
                  <a:rPr lang="en-US" altLang="zh-CN" sz="2585" dirty="0">
                    <a:ea typeface="黑体" pitchFamily="49" charset="-122"/>
                  </a:rPr>
                  <a:t>Nodes</a:t>
                </a:r>
                <a:r>
                  <a:rPr lang="zh-CN" altLang="en-US" sz="2585" dirty="0">
                    <a:ea typeface="黑体" pitchFamily="49" charset="-122"/>
                  </a:rPr>
                  <a:t> </a:t>
                </a:r>
                <a:r>
                  <a:rPr lang="en-US" altLang="zh-CN" sz="2585" dirty="0">
                    <a:ea typeface="黑体" pitchFamily="49" charset="-122"/>
                  </a:rPr>
                  <a:t>in</a:t>
                </a:r>
                <a:r>
                  <a:rPr lang="zh-CN" altLang="en-US" sz="2585" dirty="0">
                    <a:ea typeface="黑体" pitchFamily="49" charset="-122"/>
                  </a:rPr>
                  <a:t> </a:t>
                </a:r>
                <a:r>
                  <a:rPr lang="en-US" altLang="zh-CN" sz="2585" dirty="0">
                    <a:solidFill>
                      <a:srgbClr val="C00000"/>
                    </a:solidFill>
                    <a:ea typeface="黑体" pitchFamily="49" charset="-122"/>
                  </a:rPr>
                  <a:t>similar</a:t>
                </a:r>
                <a:r>
                  <a:rPr lang="zh-CN" altLang="en-US" sz="2585" dirty="0">
                    <a:ea typeface="黑体" pitchFamily="49" charset="-122"/>
                  </a:rPr>
                  <a:t> </a:t>
                </a:r>
                <a:r>
                  <a:rPr lang="en-US" altLang="zh-CN" sz="2585" dirty="0">
                    <a:solidFill>
                      <a:srgbClr val="C00000"/>
                    </a:solidFill>
                    <a:ea typeface="黑体" pitchFamily="49" charset="-122"/>
                  </a:rPr>
                  <a:t>structural</a:t>
                </a:r>
                <a:r>
                  <a:rPr lang="en-US" altLang="zh-CN" sz="2585" dirty="0">
                    <a:ea typeface="黑体" pitchFamily="49" charset="-122"/>
                  </a:rPr>
                  <a:t> </a:t>
                </a:r>
                <a:r>
                  <a:rPr lang="zh-CN" altLang="en-US" sz="2585" dirty="0">
                    <a:ea typeface="黑体" pitchFamily="49" charset="-122"/>
                  </a:rPr>
                  <a:t> </a:t>
                </a:r>
                <a:r>
                  <a:rPr lang="en-US" altLang="zh-CN" sz="2585" dirty="0">
                    <a:ea typeface="黑体" pitchFamily="49" charset="-122"/>
                  </a:rPr>
                  <a:t>contexts</a:t>
                </a:r>
                <a:r>
                  <a:rPr lang="zh-CN" altLang="en-US" sz="2585" dirty="0">
                    <a:ea typeface="黑体" pitchFamily="49" charset="-122"/>
                  </a:rPr>
                  <a:t> </a:t>
                </a:r>
                <a:r>
                  <a:rPr lang="en-US" altLang="zh-CN" sz="2585" dirty="0">
                    <a:ea typeface="黑体" pitchFamily="49" charset="-122"/>
                  </a:rPr>
                  <a:t>are</a:t>
                </a:r>
                <a:r>
                  <a:rPr lang="zh-CN" altLang="en-US" sz="2585" dirty="0">
                    <a:ea typeface="黑体" pitchFamily="49" charset="-122"/>
                  </a:rPr>
                  <a:t> </a:t>
                </a:r>
                <a:r>
                  <a:rPr lang="en-US" altLang="zh-CN" sz="2585" dirty="0">
                    <a:ea typeface="黑体" pitchFamily="49" charset="-122"/>
                  </a:rPr>
                  <a:t>similar</a:t>
                </a:r>
                <a:r>
                  <a:rPr lang="zh-CN" altLang="en-US" sz="2585" dirty="0">
                    <a:ea typeface="黑体" pitchFamily="49" charset="-122"/>
                  </a:rPr>
                  <a:t> </a:t>
                </a:r>
                <a:r>
                  <a:rPr lang="en-US" altLang="zh-CN" sz="2585" dirty="0">
                    <a:ea typeface="黑体" pitchFamily="49" charset="-122"/>
                  </a:rPr>
                  <a:t>(</a:t>
                </a:r>
                <a:r>
                  <a:rPr lang="en-US" altLang="zh-CN" sz="2585" dirty="0" err="1">
                    <a:ea typeface="黑体" pitchFamily="49" charset="-122"/>
                  </a:rPr>
                  <a:t>Deepwalk</a:t>
                </a:r>
                <a:r>
                  <a:rPr lang="en-US" altLang="zh-CN" sz="2585" dirty="0">
                    <a:ea typeface="黑体" pitchFamily="49" charset="-122"/>
                  </a:rPr>
                  <a:t>,</a:t>
                </a:r>
                <a:r>
                  <a:rPr lang="zh-CN" altLang="en-US" sz="2585" dirty="0">
                    <a:ea typeface="黑体" pitchFamily="49" charset="-122"/>
                  </a:rPr>
                  <a:t> </a:t>
                </a:r>
                <a:r>
                  <a:rPr lang="en-US" altLang="zh-CN" sz="2585" dirty="0">
                    <a:ea typeface="黑体" pitchFamily="49" charset="-122"/>
                  </a:rPr>
                  <a:t>LINE</a:t>
                </a:r>
                <a:r>
                  <a:rPr lang="zh-CN" altLang="en-US" sz="2585" dirty="0">
                    <a:ea typeface="黑体" pitchFamily="49" charset="-122"/>
                  </a:rPr>
                  <a:t> </a:t>
                </a:r>
                <a:r>
                  <a:rPr lang="en-US" altLang="zh-CN" sz="2585" dirty="0">
                    <a:ea typeface="黑体" pitchFamily="49" charset="-122"/>
                  </a:rPr>
                  <a:t>in</a:t>
                </a:r>
                <a:r>
                  <a:rPr lang="zh-CN" altLang="en-US" sz="2585" dirty="0">
                    <a:ea typeface="黑体" pitchFamily="49" charset="-122"/>
                  </a:rPr>
                  <a:t> </a:t>
                </a:r>
                <a:r>
                  <a:rPr lang="en-US" altLang="zh-CN" sz="2585" dirty="0">
                    <a:ea typeface="黑体" pitchFamily="49" charset="-122"/>
                  </a:rPr>
                  <a:t>network</a:t>
                </a:r>
                <a:r>
                  <a:rPr lang="zh-CN" altLang="en-US" sz="2585" dirty="0">
                    <a:ea typeface="黑体" pitchFamily="49" charset="-122"/>
                  </a:rPr>
                  <a:t> </a:t>
                </a:r>
                <a:r>
                  <a:rPr lang="en-US" altLang="zh-CN" sz="2585" dirty="0">
                    <a:ea typeface="黑体" pitchFamily="49" charset="-122"/>
                  </a:rPr>
                  <a:t>embedding)</a:t>
                </a:r>
              </a:p>
              <a:p>
                <a:r>
                  <a:rPr lang="en-US" dirty="0">
                    <a:solidFill>
                      <a:srgbClr val="C00000"/>
                    </a:solidFill>
                  </a:rPr>
                  <a:t>Problem</a:t>
                </a:r>
                <a:r>
                  <a:rPr lang="en-US" dirty="0"/>
                  <a:t>: Representation Learning </a:t>
                </a:r>
              </a:p>
              <a:p>
                <a:pPr lvl="1"/>
                <a:r>
                  <a:rPr lang="en-US" dirty="0"/>
                  <a:t>Input: a network </a:t>
                </a:r>
                <a14:m>
                  <m:oMath xmlns:m="http://schemas.openxmlformats.org/officeDocument/2006/math">
                    <m:r>
                      <a:rPr lang="en-US" i="1" dirty="0">
                        <a:latin typeface="Cambria Math" panose="02040503050406030204" pitchFamily="18" charset="0"/>
                      </a:rPr>
                      <m:t>𝐺</m:t>
                    </m:r>
                    <m:r>
                      <a:rPr lang="en-US" i="1" dirty="0">
                        <a:latin typeface="Cambria Math" panose="02040503050406030204" pitchFamily="18" charset="0"/>
                      </a:rPr>
                      <m:t>=(</m:t>
                    </m:r>
                    <m:r>
                      <a:rPr lang="en-US" altLang="zh-CN" i="1">
                        <a:latin typeface="Cambria Math" panose="02040503050406030204" pitchFamily="18" charset="0"/>
                      </a:rPr>
                      <m:t>𝒱</m:t>
                    </m:r>
                    <m:r>
                      <a:rPr lang="en-US" altLang="zh-CN" i="1">
                        <a:latin typeface="Cambria Math" panose="02040503050406030204" pitchFamily="18" charset="0"/>
                      </a:rPr>
                      <m:t>,</m:t>
                    </m:r>
                    <m:r>
                      <a:rPr lang="en-US" altLang="zh-CN" i="1">
                        <a:latin typeface="Cambria Math" panose="02040503050406030204" pitchFamily="18" charset="0"/>
                      </a:rPr>
                      <m:t>ℰ</m:t>
                    </m:r>
                    <m:r>
                      <a:rPr lang="en-US" i="1" dirty="0">
                        <a:latin typeface="Cambria Math" panose="02040503050406030204" pitchFamily="18" charset="0"/>
                      </a:rPr>
                      <m:t>)</m:t>
                    </m:r>
                  </m:oMath>
                </a14:m>
                <a:endParaRPr lang="en-US" dirty="0"/>
              </a:p>
              <a:p>
                <a:pPr lvl="1"/>
                <a:r>
                  <a:rPr lang="en-US" dirty="0"/>
                  <a:t>Output: </a:t>
                </a:r>
                <a:r>
                  <a:rPr lang="en-US" altLang="zh-CN" dirty="0"/>
                  <a:t>node embeddings </a:t>
                </a:r>
                <a14:m>
                  <m:oMath xmlns:m="http://schemas.openxmlformats.org/officeDocument/2006/math">
                    <m:r>
                      <a:rPr lang="en-US" b="1">
                        <a:latin typeface="Cambria Math" panose="02040503050406030204" pitchFamily="18" charset="0"/>
                      </a:rPr>
                      <m:t>𝐕</m:t>
                    </m:r>
                    <m:r>
                      <a:rPr lang="en-US" i="1">
                        <a:latin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ℝ</m:t>
                        </m:r>
                      </m:e>
                      <m:sup>
                        <m:d>
                          <m:dPr>
                            <m:begChr m:val="|"/>
                            <m:endChr m:val="|"/>
                            <m:ctrlPr>
                              <a:rPr lang="en-US" i="1">
                                <a:latin typeface="Cambria Math" panose="02040503050406030204" pitchFamily="18" charset="0"/>
                                <a:ea typeface="Cambria Math" panose="02040503050406030204" pitchFamily="18" charset="0"/>
                              </a:rPr>
                            </m:ctrlPr>
                          </m:dPr>
                          <m:e>
                            <m:r>
                              <a:rPr lang="en-US" altLang="zh-CN" i="1">
                                <a:latin typeface="Cambria Math" panose="02040503050406030204" pitchFamily="18" charset="0"/>
                              </a:rPr>
                              <m:t>𝒱</m:t>
                            </m:r>
                          </m:e>
                        </m:d>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𝑑</m:t>
                        </m:r>
                        <m:r>
                          <a:rPr lang="en-US" i="1">
                            <a:latin typeface="Cambria Math" panose="02040503050406030204" pitchFamily="18" charset="0"/>
                            <a:ea typeface="Cambria Math" panose="02040503050406030204" pitchFamily="18" charset="0"/>
                          </a:rPr>
                          <m:t> </m:t>
                        </m:r>
                      </m:sup>
                    </m:sSup>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𝑑</m:t>
                    </m:r>
                    <m:r>
                      <a:rPr lang="en-US" i="1">
                        <a:latin typeface="Cambria Math" panose="02040503050406030204" pitchFamily="18" charset="0"/>
                        <a:ea typeface="Cambria Math" panose="02040503050406030204" pitchFamily="18" charset="0"/>
                      </a:rPr>
                      <m:t>≪</m:t>
                    </m:r>
                    <m:d>
                      <m:dPr>
                        <m:begChr m:val="|"/>
                        <m:endChr m:val="|"/>
                        <m:ctrlPr>
                          <a:rPr lang="en-US" i="1">
                            <a:latin typeface="Cambria Math" panose="02040503050406030204" pitchFamily="18" charset="0"/>
                            <a:ea typeface="Cambria Math" panose="02040503050406030204" pitchFamily="18" charset="0"/>
                          </a:rPr>
                        </m:ctrlPr>
                      </m:dPr>
                      <m:e>
                        <m:r>
                          <a:rPr lang="en-US" altLang="zh-CN" i="1">
                            <a:latin typeface="Cambria Math" panose="02040503050406030204" pitchFamily="18" charset="0"/>
                          </a:rPr>
                          <m:t>𝒱</m:t>
                        </m:r>
                      </m:e>
                    </m:d>
                    <m:r>
                      <a:rPr lang="en-US" i="1">
                        <a:latin typeface="Cambria Math" panose="02040503050406030204" pitchFamily="18" charset="0"/>
                        <a:ea typeface="Cambria Math" panose="02040503050406030204" pitchFamily="18" charset="0"/>
                      </a:rPr>
                      <m:t> </m:t>
                    </m:r>
                  </m:oMath>
                </a14:m>
                <a:endParaRPr lang="en-US" dirty="0"/>
              </a:p>
            </p:txBody>
          </p:sp>
        </mc:Choice>
        <mc:Fallback xmlns="">
          <p:sp>
            <p:nvSpPr>
              <p:cNvPr id="5" name="内容占位符 2">
                <a:extLst>
                  <a:ext uri="{FF2B5EF4-FFF2-40B4-BE49-F238E27FC236}">
                    <a16:creationId xmlns:a16="http://schemas.microsoft.com/office/drawing/2014/main" id="{D4E188FC-D92E-FB43-A1FB-D679AB4A1B04}"/>
                  </a:ext>
                </a:extLst>
              </p:cNvPr>
              <p:cNvSpPr>
                <a:spLocks noGrp="1" noRot="1" noChangeAspect="1" noMove="1" noResize="1" noEditPoints="1" noAdjustHandles="1" noChangeArrowheads="1" noChangeShapeType="1" noTextEdit="1"/>
              </p:cNvSpPr>
              <p:nvPr>
                <p:ph idx="1"/>
              </p:nvPr>
            </p:nvSpPr>
            <p:spPr>
              <a:blipFill>
                <a:blip r:embed="rId3"/>
                <a:stretch>
                  <a:fillRect l="-1528"/>
                </a:stretch>
              </a:blipFill>
            </p:spPr>
            <p:txBody>
              <a:bodyPr/>
              <a:lstStyle/>
              <a:p>
                <a:r>
                  <a:rPr lang="en-US">
                    <a:noFill/>
                  </a:rPr>
                  <a:t> </a:t>
                </a:r>
              </a:p>
            </p:txBody>
          </p:sp>
        </mc:Fallback>
      </mc:AlternateContent>
      <p:sp>
        <p:nvSpPr>
          <p:cNvPr id="8" name="下箭头 7">
            <a:extLst>
              <a:ext uri="{FF2B5EF4-FFF2-40B4-BE49-F238E27FC236}">
                <a16:creationId xmlns:a16="http://schemas.microsoft.com/office/drawing/2014/main" id="{463769C6-5175-1D43-B937-64E4A0A2941B}"/>
              </a:ext>
            </a:extLst>
          </p:cNvPr>
          <p:cNvSpPr/>
          <p:nvPr/>
        </p:nvSpPr>
        <p:spPr>
          <a:xfrm>
            <a:off x="3800872" y="2420888"/>
            <a:ext cx="648072" cy="432048"/>
          </a:xfrm>
          <a:prstGeom prst="down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Tree>
    <p:extLst>
      <p:ext uri="{BB962C8B-B14F-4D97-AF65-F5344CB8AC3E}">
        <p14:creationId xmlns:p14="http://schemas.microsoft.com/office/powerpoint/2010/main" val="15622077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title"/>
          </p:nvPr>
        </p:nvSpPr>
        <p:spPr/>
        <p:txBody>
          <a:bodyPr/>
          <a:lstStyle/>
          <a:p>
            <a:r>
              <a:rPr lang="en-US" altLang="x-none"/>
              <a:t>DeepWalk</a:t>
            </a:r>
          </a:p>
        </p:txBody>
      </p:sp>
      <p:grpSp>
        <p:nvGrpSpPr>
          <p:cNvPr id="11266" name="Group 3"/>
          <p:cNvGrpSpPr>
            <a:grpSpLocks/>
          </p:cNvGrpSpPr>
          <p:nvPr/>
        </p:nvGrpSpPr>
        <p:grpSpPr bwMode="auto">
          <a:xfrm>
            <a:off x="768350" y="1817688"/>
            <a:ext cx="1981200" cy="1668462"/>
            <a:chOff x="6825208" y="1796818"/>
            <a:chExt cx="2556284" cy="2250251"/>
          </a:xfrm>
        </p:grpSpPr>
        <p:pic>
          <p:nvPicPr>
            <p:cNvPr id="11295" name="图片 13" descr="Misc-Buddy-Blue-icon.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689304" y="2564904"/>
              <a:ext cx="654632" cy="709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6" name="图片 14" descr="Misc-Buddy-Blue-icon.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077236" y="1796818"/>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7" name="图片 15" descr="Misc-Buddy-Blue-icon.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8877436" y="2054847"/>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8" name="图片 16" descr="Misc-Buddy-Blue-icon.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8841432" y="3062959"/>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9" name="图片 17" descr="Misc-Buddy-Blue-icon.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761312" y="3501008"/>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00" name="图片 18" descr="Misc-Buddy-Blue-icon.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825208" y="3320988"/>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301" name="直接连接符 7"/>
            <p:cNvCxnSpPr>
              <a:cxnSpLocks noChangeShapeType="1"/>
            </p:cNvCxnSpPr>
            <p:nvPr/>
          </p:nvCxnSpPr>
          <p:spPr bwMode="auto">
            <a:xfrm>
              <a:off x="7473280" y="2342879"/>
              <a:ext cx="324036" cy="50405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2" name="直接连接符 7"/>
            <p:cNvCxnSpPr>
              <a:cxnSpLocks noChangeShapeType="1"/>
            </p:cNvCxnSpPr>
            <p:nvPr/>
          </p:nvCxnSpPr>
          <p:spPr bwMode="auto">
            <a:xfrm flipV="1">
              <a:off x="8301372" y="2594908"/>
              <a:ext cx="468052" cy="22202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3" name="直接连接符 7"/>
            <p:cNvCxnSpPr>
              <a:cxnSpLocks noChangeShapeType="1"/>
            </p:cNvCxnSpPr>
            <p:nvPr/>
          </p:nvCxnSpPr>
          <p:spPr bwMode="auto">
            <a:xfrm>
              <a:off x="7653300" y="2162859"/>
              <a:ext cx="1224136" cy="1650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4" name="直接连接符 7"/>
            <p:cNvCxnSpPr>
              <a:cxnSpLocks noChangeShapeType="1"/>
            </p:cNvCxnSpPr>
            <p:nvPr/>
          </p:nvCxnSpPr>
          <p:spPr bwMode="auto">
            <a:xfrm>
              <a:off x="8301372" y="3206975"/>
              <a:ext cx="540060" cy="12901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5" name="直接连接符 7"/>
            <p:cNvCxnSpPr>
              <a:cxnSpLocks noChangeShapeType="1"/>
            </p:cNvCxnSpPr>
            <p:nvPr/>
          </p:nvCxnSpPr>
          <p:spPr bwMode="auto">
            <a:xfrm flipV="1">
              <a:off x="8265368" y="3501008"/>
              <a:ext cx="540060" cy="27303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6" name="直接连接符 7"/>
            <p:cNvCxnSpPr>
              <a:cxnSpLocks noChangeShapeType="1"/>
            </p:cNvCxnSpPr>
            <p:nvPr/>
          </p:nvCxnSpPr>
          <p:spPr bwMode="auto">
            <a:xfrm flipV="1">
              <a:off x="8013340" y="3274089"/>
              <a:ext cx="3280" cy="2269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7" name="直接连接符 7"/>
            <p:cNvCxnSpPr>
              <a:cxnSpLocks noChangeShapeType="1"/>
            </p:cNvCxnSpPr>
            <p:nvPr/>
          </p:nvCxnSpPr>
          <p:spPr bwMode="auto">
            <a:xfrm flipV="1">
              <a:off x="7257256" y="3248980"/>
              <a:ext cx="468052" cy="25202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grpSp>
      <p:pic>
        <p:nvPicPr>
          <p:cNvPr id="11267" name="Picture 17"/>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6175375" y="1676400"/>
            <a:ext cx="3349625" cy="215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31"/>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3505200" y="2286000"/>
            <a:ext cx="2141538" cy="170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右箭头 16"/>
          <p:cNvSpPr/>
          <p:nvPr/>
        </p:nvSpPr>
        <p:spPr>
          <a:xfrm>
            <a:off x="2971800" y="2093913"/>
            <a:ext cx="309563" cy="604837"/>
          </a:xfrm>
          <a:prstGeom prst="rightArrow">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270" name="Rectangle 33"/>
          <p:cNvSpPr>
            <a:spLocks noChangeArrowheads="1"/>
          </p:cNvSpPr>
          <p:nvPr/>
        </p:nvSpPr>
        <p:spPr bwMode="auto">
          <a:xfrm>
            <a:off x="0" y="6504030"/>
            <a:ext cx="9525000" cy="35396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marL="228600" indent="-228600">
              <a:spcBef>
                <a:spcPct val="0"/>
              </a:spcBef>
              <a:buFont typeface="+mj-lt"/>
              <a:buAutoNum type="arabicPeriod"/>
            </a:pPr>
            <a:r>
              <a:rPr kumimoji="0" lang="en-US" altLang="x-none" sz="1100" dirty="0">
                <a:latin typeface="Times New Roman" charset="0"/>
              </a:rPr>
              <a:t>B. </a:t>
            </a:r>
            <a:r>
              <a:rPr kumimoji="0" lang="en-US" altLang="x-none" sz="1100" dirty="0" err="1">
                <a:latin typeface="Times New Roman" charset="0"/>
              </a:rPr>
              <a:t>Perozzi</a:t>
            </a:r>
            <a:r>
              <a:rPr kumimoji="0" lang="en-US" altLang="x-none" sz="1100" dirty="0">
                <a:latin typeface="Times New Roman" charset="0"/>
              </a:rPr>
              <a:t>, R. Al-</a:t>
            </a:r>
            <a:r>
              <a:rPr kumimoji="0" lang="en-US" altLang="x-none" sz="1100" dirty="0" err="1">
                <a:latin typeface="Times New Roman" charset="0"/>
              </a:rPr>
              <a:t>Rfou</a:t>
            </a:r>
            <a:r>
              <a:rPr kumimoji="0" lang="en-US" altLang="x-none" sz="1100" dirty="0">
                <a:latin typeface="Times New Roman" charset="0"/>
              </a:rPr>
              <a:t>, and S. </a:t>
            </a:r>
            <a:r>
              <a:rPr kumimoji="0" lang="en-US" altLang="x-none" sz="1100" dirty="0" err="1">
                <a:latin typeface="Times New Roman" charset="0"/>
              </a:rPr>
              <a:t>Skiena</a:t>
            </a:r>
            <a:r>
              <a:rPr kumimoji="0" lang="en-US" altLang="x-none" sz="1100" dirty="0">
                <a:latin typeface="Times New Roman" charset="0"/>
              </a:rPr>
              <a:t>. 2014. </a:t>
            </a:r>
            <a:r>
              <a:rPr kumimoji="0" lang="en-US" altLang="x-none" sz="1100" dirty="0" err="1">
                <a:latin typeface="Times New Roman" charset="0"/>
              </a:rPr>
              <a:t>Deepwalk</a:t>
            </a:r>
            <a:r>
              <a:rPr kumimoji="0" lang="en-US" altLang="x-none" sz="1100" dirty="0">
                <a:latin typeface="Times New Roman" charset="0"/>
              </a:rPr>
              <a:t>: Online learning of social representations. </a:t>
            </a:r>
            <a:r>
              <a:rPr kumimoji="0" lang="en-US" altLang="x-none" sz="1100" i="1" dirty="0">
                <a:latin typeface="Times New Roman" charset="0"/>
              </a:rPr>
              <a:t>KDD</a:t>
            </a:r>
            <a:r>
              <a:rPr kumimoji="0" lang="en-US" altLang="x-none" sz="1100" dirty="0">
                <a:latin typeface="Times New Roman" charset="0"/>
              </a:rPr>
              <a:t>, 701–710.</a:t>
            </a:r>
          </a:p>
        </p:txBody>
      </p:sp>
      <p:sp>
        <p:nvSpPr>
          <p:cNvPr id="28" name="矩形 51"/>
          <p:cNvSpPr/>
          <p:nvPr/>
        </p:nvSpPr>
        <p:spPr>
          <a:xfrm>
            <a:off x="1103313" y="2503488"/>
            <a:ext cx="427037"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1</a:t>
            </a:r>
            <a:endParaRPr kumimoji="1" lang="en-US" altLang="zh-CN" baseline="-25000" dirty="0">
              <a:solidFill>
                <a:srgbClr val="0000CC"/>
              </a:solidFill>
            </a:endParaRPr>
          </a:p>
        </p:txBody>
      </p:sp>
      <p:sp>
        <p:nvSpPr>
          <p:cNvPr id="29" name="矩形 51"/>
          <p:cNvSpPr/>
          <p:nvPr/>
        </p:nvSpPr>
        <p:spPr>
          <a:xfrm>
            <a:off x="457200" y="2959100"/>
            <a:ext cx="427038"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2</a:t>
            </a:r>
            <a:endParaRPr kumimoji="1" lang="en-US" altLang="zh-CN" baseline="-25000" dirty="0">
              <a:solidFill>
                <a:srgbClr val="0000CC"/>
              </a:solidFill>
            </a:endParaRPr>
          </a:p>
        </p:txBody>
      </p:sp>
      <p:sp>
        <p:nvSpPr>
          <p:cNvPr id="30" name="矩形 51"/>
          <p:cNvSpPr/>
          <p:nvPr/>
        </p:nvSpPr>
        <p:spPr>
          <a:xfrm>
            <a:off x="1252538" y="1652588"/>
            <a:ext cx="427037"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3</a:t>
            </a:r>
            <a:endParaRPr kumimoji="1" lang="en-US" altLang="zh-CN" baseline="-25000" dirty="0">
              <a:solidFill>
                <a:srgbClr val="0000CC"/>
              </a:solidFill>
            </a:endParaRPr>
          </a:p>
        </p:txBody>
      </p:sp>
      <p:sp>
        <p:nvSpPr>
          <p:cNvPr id="31" name="矩形 51"/>
          <p:cNvSpPr/>
          <p:nvPr/>
        </p:nvSpPr>
        <p:spPr>
          <a:xfrm>
            <a:off x="2109788" y="1760538"/>
            <a:ext cx="427037"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4</a:t>
            </a:r>
            <a:endParaRPr kumimoji="1" lang="en-US" altLang="zh-CN" baseline="-25000" dirty="0">
              <a:solidFill>
                <a:srgbClr val="0000CC"/>
              </a:solidFill>
            </a:endParaRPr>
          </a:p>
        </p:txBody>
      </p:sp>
      <p:sp>
        <p:nvSpPr>
          <p:cNvPr id="35" name="矩形 51"/>
          <p:cNvSpPr/>
          <p:nvPr/>
        </p:nvSpPr>
        <p:spPr>
          <a:xfrm>
            <a:off x="1797050" y="3160713"/>
            <a:ext cx="428625"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6</a:t>
            </a:r>
            <a:endParaRPr kumimoji="1" lang="en-US" altLang="zh-CN" baseline="-25000" dirty="0">
              <a:solidFill>
                <a:srgbClr val="0000CC"/>
              </a:solidFill>
            </a:endParaRPr>
          </a:p>
        </p:txBody>
      </p:sp>
      <p:sp>
        <p:nvSpPr>
          <p:cNvPr id="36" name="矩形 51"/>
          <p:cNvSpPr/>
          <p:nvPr/>
        </p:nvSpPr>
        <p:spPr>
          <a:xfrm>
            <a:off x="2085975" y="2544763"/>
            <a:ext cx="427038" cy="342900"/>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5</a:t>
            </a:r>
            <a:endParaRPr kumimoji="1" lang="en-US" altLang="zh-CN" baseline="-25000" dirty="0">
              <a:solidFill>
                <a:srgbClr val="0000CC"/>
              </a:solidFill>
            </a:endParaRPr>
          </a:p>
        </p:txBody>
      </p:sp>
      <p:cxnSp>
        <p:nvCxnSpPr>
          <p:cNvPr id="19" name="Straight Arrow Connector 18"/>
          <p:cNvCxnSpPr/>
          <p:nvPr/>
        </p:nvCxnSpPr>
        <p:spPr>
          <a:xfrm flipH="1" flipV="1">
            <a:off x="1530350" y="2020888"/>
            <a:ext cx="555625" cy="682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1193800" y="2339975"/>
            <a:ext cx="207963" cy="31591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1878013" y="2960688"/>
            <a:ext cx="331787" cy="7143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5" name="矩形 51"/>
          <p:cNvSpPr/>
          <p:nvPr/>
        </p:nvSpPr>
        <p:spPr>
          <a:xfrm>
            <a:off x="3694113" y="1752600"/>
            <a:ext cx="427037"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4</a:t>
            </a:r>
            <a:endParaRPr kumimoji="1" lang="en-US" altLang="zh-CN" baseline="-25000" dirty="0">
              <a:solidFill>
                <a:srgbClr val="0000CC"/>
              </a:solidFill>
            </a:endParaRPr>
          </a:p>
        </p:txBody>
      </p:sp>
      <p:sp>
        <p:nvSpPr>
          <p:cNvPr id="46" name="矩形 51"/>
          <p:cNvSpPr/>
          <p:nvPr/>
        </p:nvSpPr>
        <p:spPr>
          <a:xfrm>
            <a:off x="4064000" y="1752600"/>
            <a:ext cx="427038"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3</a:t>
            </a:r>
            <a:endParaRPr kumimoji="1" lang="en-US" altLang="zh-CN" baseline="-25000" dirty="0">
              <a:solidFill>
                <a:srgbClr val="0000CC"/>
              </a:solidFill>
            </a:endParaRPr>
          </a:p>
        </p:txBody>
      </p:sp>
      <p:sp>
        <p:nvSpPr>
          <p:cNvPr id="47" name="矩形 51"/>
          <p:cNvSpPr/>
          <p:nvPr/>
        </p:nvSpPr>
        <p:spPr>
          <a:xfrm>
            <a:off x="4432300" y="1752600"/>
            <a:ext cx="427038"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b="1" i="1" dirty="0">
                <a:solidFill>
                  <a:srgbClr val="FF0000"/>
                </a:solidFill>
                <a:latin typeface="Times New Roman" charset="0"/>
                <a:ea typeface="Times New Roman" charset="0"/>
                <a:cs typeface="Times New Roman" charset="0"/>
              </a:rPr>
              <a:t>v</a:t>
            </a:r>
            <a:r>
              <a:rPr kumimoji="1" lang="en-US" altLang="zh-CN" b="1" baseline="-25000" dirty="0">
                <a:solidFill>
                  <a:srgbClr val="FF0000"/>
                </a:solidFill>
              </a:rPr>
              <a:t>1</a:t>
            </a:r>
          </a:p>
        </p:txBody>
      </p:sp>
      <p:sp>
        <p:nvSpPr>
          <p:cNvPr id="48" name="矩形 51"/>
          <p:cNvSpPr/>
          <p:nvPr/>
        </p:nvSpPr>
        <p:spPr>
          <a:xfrm>
            <a:off x="4802188" y="1752600"/>
            <a:ext cx="427037"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5</a:t>
            </a:r>
            <a:endParaRPr kumimoji="1" lang="en-US" altLang="zh-CN" baseline="-25000" dirty="0">
              <a:solidFill>
                <a:srgbClr val="0000CC"/>
              </a:solidFill>
            </a:endParaRPr>
          </a:p>
        </p:txBody>
      </p:sp>
      <p:cxnSp>
        <p:nvCxnSpPr>
          <p:cNvPr id="49" name="Straight Arrow Connector 48"/>
          <p:cNvCxnSpPr/>
          <p:nvPr/>
        </p:nvCxnSpPr>
        <p:spPr>
          <a:xfrm flipH="1">
            <a:off x="2043113" y="3190875"/>
            <a:ext cx="260350" cy="1333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1" name="矩形 51"/>
          <p:cNvSpPr/>
          <p:nvPr/>
        </p:nvSpPr>
        <p:spPr>
          <a:xfrm>
            <a:off x="5172075" y="1752600"/>
            <a:ext cx="427038"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6</a:t>
            </a:r>
            <a:endParaRPr kumimoji="1" lang="en-US" altLang="zh-CN" baseline="-25000" dirty="0">
              <a:solidFill>
                <a:srgbClr val="0000CC"/>
              </a:solidFill>
            </a:endParaRPr>
          </a:p>
        </p:txBody>
      </p:sp>
      <p:sp>
        <p:nvSpPr>
          <p:cNvPr id="52" name="Rectangle 51"/>
          <p:cNvSpPr/>
          <p:nvPr/>
        </p:nvSpPr>
        <p:spPr>
          <a:xfrm>
            <a:off x="3557588" y="1752600"/>
            <a:ext cx="2081212" cy="4318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3" name="右箭头 16"/>
          <p:cNvSpPr/>
          <p:nvPr/>
        </p:nvSpPr>
        <p:spPr>
          <a:xfrm>
            <a:off x="5791200" y="2093913"/>
            <a:ext cx="309563" cy="604837"/>
          </a:xfrm>
          <a:prstGeom prst="rightArrow">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4" name="矩形 51"/>
          <p:cNvSpPr/>
          <p:nvPr/>
        </p:nvSpPr>
        <p:spPr>
          <a:xfrm>
            <a:off x="914400" y="1179513"/>
            <a:ext cx="1535113"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sz="1600" b="1" dirty="0">
                <a:solidFill>
                  <a:schemeClr val="tx1"/>
                </a:solidFill>
                <a:latin typeface="Times New Roman" charset="0"/>
                <a:ea typeface="Times New Roman" charset="0"/>
                <a:cs typeface="Times New Roman" charset="0"/>
              </a:rPr>
              <a:t>Random walk</a:t>
            </a:r>
            <a:endParaRPr kumimoji="1" lang="en-US" altLang="zh-CN" sz="1600" b="1" baseline="-25000" dirty="0">
              <a:solidFill>
                <a:srgbClr val="0000CC"/>
              </a:solidFill>
            </a:endParaRPr>
          </a:p>
        </p:txBody>
      </p:sp>
      <p:sp>
        <p:nvSpPr>
          <p:cNvPr id="55" name="矩形 51"/>
          <p:cNvSpPr/>
          <p:nvPr/>
        </p:nvSpPr>
        <p:spPr>
          <a:xfrm>
            <a:off x="3557588" y="1179513"/>
            <a:ext cx="2217737"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sz="1600" dirty="0">
                <a:solidFill>
                  <a:schemeClr val="tx1"/>
                </a:solidFill>
                <a:latin typeface="Times New Roman" charset="0"/>
                <a:ea typeface="Times New Roman" charset="0"/>
                <a:cs typeface="Times New Roman" charset="0"/>
              </a:rPr>
              <a:t>One example RW path</a:t>
            </a:r>
            <a:endParaRPr kumimoji="1" lang="en-US" altLang="zh-CN" sz="1600" baseline="-25000" dirty="0">
              <a:solidFill>
                <a:srgbClr val="0000CC"/>
              </a:solidFill>
            </a:endParaRPr>
          </a:p>
        </p:txBody>
      </p:sp>
      <p:sp>
        <p:nvSpPr>
          <p:cNvPr id="56" name="矩形 51"/>
          <p:cNvSpPr/>
          <p:nvPr/>
        </p:nvSpPr>
        <p:spPr>
          <a:xfrm>
            <a:off x="6807200" y="1066800"/>
            <a:ext cx="2108200" cy="5222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lgn="ctr">
              <a:defRPr/>
            </a:pPr>
            <a:r>
              <a:rPr kumimoji="1" lang="en-US" altLang="zh-CN" sz="1600" b="1" dirty="0" err="1">
                <a:solidFill>
                  <a:schemeClr val="tx1"/>
                </a:solidFill>
                <a:latin typeface="Times New Roman" charset="0"/>
                <a:ea typeface="Times New Roman" charset="0"/>
                <a:cs typeface="Times New Roman" charset="0"/>
              </a:rPr>
              <a:t>SkipGram</a:t>
            </a:r>
            <a:r>
              <a:rPr kumimoji="1" lang="en-US" altLang="zh-CN" sz="1600" dirty="0">
                <a:solidFill>
                  <a:schemeClr val="tx1"/>
                </a:solidFill>
                <a:latin typeface="Times New Roman" charset="0"/>
                <a:ea typeface="Times New Roman" charset="0"/>
                <a:cs typeface="Times New Roman" charset="0"/>
              </a:rPr>
              <a:t> with Hierarchical </a:t>
            </a:r>
            <a:r>
              <a:rPr kumimoji="1" lang="en-US" altLang="zh-CN" sz="1600" dirty="0" err="1">
                <a:solidFill>
                  <a:schemeClr val="tx1"/>
                </a:solidFill>
                <a:latin typeface="Times New Roman" charset="0"/>
                <a:ea typeface="Times New Roman" charset="0"/>
                <a:cs typeface="Times New Roman" charset="0"/>
              </a:rPr>
              <a:t>softmax</a:t>
            </a:r>
            <a:r>
              <a:rPr kumimoji="1" lang="en-US" altLang="zh-CN" sz="1600" dirty="0">
                <a:solidFill>
                  <a:schemeClr val="tx1"/>
                </a:solidFill>
                <a:latin typeface="Times New Roman" charset="0"/>
                <a:ea typeface="Times New Roman" charset="0"/>
                <a:cs typeface="Times New Roman" charset="0"/>
              </a:rPr>
              <a:t> </a:t>
            </a:r>
            <a:endParaRPr kumimoji="1" lang="en-US" altLang="zh-CN" sz="1600" baseline="-25000" dirty="0">
              <a:solidFill>
                <a:srgbClr val="0000CC"/>
              </a:solidFill>
            </a:endParaRPr>
          </a:p>
        </p:txBody>
      </p:sp>
      <p:pic>
        <p:nvPicPr>
          <p:cNvPr id="11291" name="Picture 57"/>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1701800" y="4262438"/>
            <a:ext cx="5080000" cy="168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矩形 51"/>
          <p:cNvSpPr/>
          <p:nvPr/>
        </p:nvSpPr>
        <p:spPr>
          <a:xfrm>
            <a:off x="741363" y="5257800"/>
            <a:ext cx="1341437" cy="339725"/>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sz="1600">
                <a:solidFill>
                  <a:schemeClr val="tx1"/>
                </a:solidFill>
                <a:latin typeface="Times New Roman" charset="0"/>
                <a:ea typeface="Times New Roman" charset="0"/>
                <a:cs typeface="Times New Roman" charset="0"/>
              </a:rPr>
              <a:t>Hierarchical </a:t>
            </a:r>
            <a:r>
              <a:rPr kumimoji="1" lang="en-US" altLang="zh-CN" sz="1600" dirty="0" err="1">
                <a:solidFill>
                  <a:schemeClr val="tx1"/>
                </a:solidFill>
                <a:latin typeface="Times New Roman" charset="0"/>
                <a:ea typeface="Times New Roman" charset="0"/>
                <a:cs typeface="Times New Roman" charset="0"/>
              </a:rPr>
              <a:t>softmax</a:t>
            </a:r>
            <a:r>
              <a:rPr kumimoji="1" lang="en-US" altLang="zh-CN" sz="1600" dirty="0">
                <a:solidFill>
                  <a:schemeClr val="tx1"/>
                </a:solidFill>
                <a:latin typeface="Times New Roman" charset="0"/>
                <a:ea typeface="Times New Roman" charset="0"/>
                <a:cs typeface="Times New Roman" charset="0"/>
              </a:rPr>
              <a:t> </a:t>
            </a:r>
            <a:endParaRPr kumimoji="1" lang="en-US" altLang="zh-CN" sz="1600" baseline="-25000" dirty="0">
              <a:solidFill>
                <a:srgbClr val="0000CC"/>
              </a:solidFill>
            </a:endParaRPr>
          </a:p>
        </p:txBody>
      </p:sp>
      <p:sp>
        <p:nvSpPr>
          <p:cNvPr id="43" name="右箭头 16"/>
          <p:cNvSpPr/>
          <p:nvPr/>
        </p:nvSpPr>
        <p:spPr>
          <a:xfrm rot="5400000">
            <a:off x="7714457" y="3720306"/>
            <a:ext cx="273050" cy="604837"/>
          </a:xfrm>
          <a:prstGeom prst="rightArrow">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11294" name="Picture 2"/>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6846888" y="4343400"/>
            <a:ext cx="2068512" cy="135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6706194"/>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dirty="0"/>
              <a:t>Six Different Network Types</a:t>
            </a:r>
            <a:endParaRPr lang="zh-CN" altLang="en-US" sz="3200" dirty="0"/>
          </a:p>
        </p:txBody>
      </p:sp>
      <p:pic>
        <p:nvPicPr>
          <p:cNvPr id="6" name="Picture 5">
            <a:extLst>
              <a:ext uri="{FF2B5EF4-FFF2-40B4-BE49-F238E27FC236}">
                <a16:creationId xmlns:a16="http://schemas.microsoft.com/office/drawing/2014/main" id="{39CB7BCF-8E55-1846-BFC0-61921AA839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28664" y="944002"/>
            <a:ext cx="6169336" cy="5913997"/>
          </a:xfrm>
          <a:prstGeom prst="rect">
            <a:avLst/>
          </a:prstGeom>
        </p:spPr>
      </p:pic>
    </p:spTree>
    <p:extLst>
      <p:ext uri="{BB962C8B-B14F-4D97-AF65-F5344CB8AC3E}">
        <p14:creationId xmlns:p14="http://schemas.microsoft.com/office/powerpoint/2010/main" val="163461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1C91F-A87F-9C49-8E45-522263A7BDE5}"/>
              </a:ext>
            </a:extLst>
          </p:cNvPr>
          <p:cNvSpPr>
            <a:spLocks noGrp="1"/>
          </p:cNvSpPr>
          <p:nvPr>
            <p:ph type="title"/>
          </p:nvPr>
        </p:nvSpPr>
        <p:spPr/>
        <p:txBody>
          <a:bodyPr/>
          <a:lstStyle/>
          <a:p>
            <a:r>
              <a:rPr lang="en-US" sz="3200" dirty="0"/>
              <a:t>Problem: AMHEN Embedding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96284FD-E2AE-F24A-BF19-CC1668710DE9}"/>
                  </a:ext>
                </a:extLst>
              </p:cNvPr>
              <p:cNvSpPr>
                <a:spLocks noGrp="1"/>
              </p:cNvSpPr>
              <p:nvPr>
                <p:ph idx="1"/>
              </p:nvPr>
            </p:nvSpPr>
            <p:spPr>
              <a:xfrm>
                <a:off x="350838" y="1196975"/>
                <a:ext cx="9283700" cy="4929188"/>
              </a:xfrm>
            </p:spPr>
            <p:txBody>
              <a:bodyPr/>
              <a:lstStyle/>
              <a:p>
                <a:r>
                  <a:rPr lang="en-US" sz="2400" dirty="0"/>
                  <a:t>Input:</a:t>
                </a:r>
                <a:r>
                  <a:rPr lang="zh-CN" altLang="en-US" sz="2400" dirty="0"/>
                  <a:t> </a:t>
                </a:r>
                <a:r>
                  <a:rPr lang="en-US" altLang="zh-CN" sz="2400" dirty="0"/>
                  <a:t>an attributed multiplex heterogeneous network </a:t>
                </a:r>
                <a14:m>
                  <m:oMath xmlns:m="http://schemas.openxmlformats.org/officeDocument/2006/math">
                    <m:r>
                      <a:rPr lang="en-US" altLang="zh-CN" sz="2400" i="1">
                        <a:latin typeface="Cambria Math" panose="02040503050406030204" pitchFamily="18" charset="0"/>
                      </a:rPr>
                      <m:t>𝐺</m:t>
                    </m:r>
                    <m:r>
                      <a:rPr lang="en-US" altLang="zh-CN" sz="2400" i="1">
                        <a:latin typeface="Cambria Math" panose="02040503050406030204" pitchFamily="18" charset="0"/>
                      </a:rPr>
                      <m:t>=</m:t>
                    </m:r>
                    <m:d>
                      <m:dPr>
                        <m:ctrlPr>
                          <a:rPr lang="en-US" altLang="zh-CN" sz="2400" i="1">
                            <a:latin typeface="Cambria Math" panose="02040503050406030204" pitchFamily="18" charset="0"/>
                          </a:rPr>
                        </m:ctrlPr>
                      </m:dPr>
                      <m:e>
                        <m:r>
                          <a:rPr lang="en-US" altLang="zh-CN" sz="2400" i="1">
                            <a:latin typeface="Cambria Math" panose="02040503050406030204" pitchFamily="18" charset="0"/>
                          </a:rPr>
                          <m:t>𝒱</m:t>
                        </m:r>
                        <m:r>
                          <a:rPr lang="en-US" altLang="zh-CN" sz="2400" i="1">
                            <a:latin typeface="Cambria Math" panose="02040503050406030204" pitchFamily="18" charset="0"/>
                          </a:rPr>
                          <m:t>,</m:t>
                        </m:r>
                        <m:r>
                          <a:rPr lang="en-US" altLang="zh-CN" sz="2400" i="1">
                            <a:latin typeface="Cambria Math" panose="02040503050406030204" pitchFamily="18" charset="0"/>
                          </a:rPr>
                          <m:t>ℰ</m:t>
                        </m:r>
                        <m:r>
                          <a:rPr lang="en-US" altLang="zh-CN" sz="2400" i="1">
                            <a:latin typeface="Cambria Math" panose="02040503050406030204" pitchFamily="18" charset="0"/>
                          </a:rPr>
                          <m:t>,</m:t>
                        </m:r>
                        <m:r>
                          <a:rPr lang="en-US" altLang="zh-CN" sz="2400" i="1">
                            <a:latin typeface="Cambria Math" panose="02040503050406030204" pitchFamily="18" charset="0"/>
                            <a:ea typeface="Cambria Math" panose="02040503050406030204" pitchFamily="18" charset="0"/>
                          </a:rPr>
                          <m:t>𝒜</m:t>
                        </m:r>
                      </m:e>
                    </m:d>
                    <m:r>
                      <a:rPr lang="en-US" altLang="zh-CN" sz="2400">
                        <a:latin typeface="Cambria Math" panose="02040503050406030204" pitchFamily="18" charset="0"/>
                        <a:ea typeface="Cambria Math" panose="02040503050406030204" pitchFamily="18" charset="0"/>
                      </a:rPr>
                      <m:t>, </m:t>
                    </m:r>
                    <m:r>
                      <a:rPr lang="en-US" altLang="zh-CN" sz="2400" i="1">
                        <a:latin typeface="Cambria Math" panose="02040503050406030204" pitchFamily="18" charset="0"/>
                      </a:rPr>
                      <m:t>ℰ</m:t>
                    </m:r>
                    <m:r>
                      <a:rPr lang="en-US" altLang="zh-CN" sz="2400" i="1">
                        <a:latin typeface="Cambria Math" panose="02040503050406030204" pitchFamily="18" charset="0"/>
                      </a:rPr>
                      <m:t>=</m:t>
                    </m:r>
                    <m:sSub>
                      <m:sSubPr>
                        <m:ctrlPr>
                          <a:rPr lang="en-US" altLang="zh-CN" sz="2400" i="1">
                            <a:latin typeface="Cambria Math" panose="02040503050406030204" pitchFamily="18" charset="0"/>
                          </a:rPr>
                        </m:ctrlPr>
                      </m:sSubPr>
                      <m:e>
                        <m:r>
                          <a:rPr lang="en-US" altLang="zh-CN" sz="2400" i="1">
                            <a:latin typeface="Cambria Math" panose="02040503050406030204" pitchFamily="18" charset="0"/>
                          </a:rPr>
                          <m:t>∪</m:t>
                        </m:r>
                      </m:e>
                      <m:sub>
                        <m:r>
                          <a:rPr lang="en-US" altLang="zh-CN" sz="2400" i="1">
                            <a:latin typeface="Cambria Math" panose="02040503050406030204" pitchFamily="18" charset="0"/>
                          </a:rPr>
                          <m:t>𝑟</m:t>
                        </m:r>
                        <m:r>
                          <a:rPr lang="en-US" altLang="zh-CN" sz="2400" i="1">
                            <a:latin typeface="Cambria Math" panose="02040503050406030204" pitchFamily="18" charset="0"/>
                          </a:rPr>
                          <m:t>∈</m:t>
                        </m:r>
                        <m:r>
                          <a:rPr lang="en-US" sz="2400" i="1">
                            <a:latin typeface="Cambria Math" panose="02040503050406030204" pitchFamily="18" charset="0"/>
                          </a:rPr>
                          <m:t>ℛ</m:t>
                        </m:r>
                      </m:sub>
                    </m:sSub>
                    <m:sSub>
                      <m:sSubPr>
                        <m:ctrlPr>
                          <a:rPr lang="en-US" altLang="zh-CN" sz="2400" i="1">
                            <a:latin typeface="Cambria Math" panose="02040503050406030204" pitchFamily="18" charset="0"/>
                          </a:rPr>
                        </m:ctrlPr>
                      </m:sSubPr>
                      <m:e>
                        <m:r>
                          <a:rPr lang="en-US" altLang="zh-CN" sz="2400" i="1">
                            <a:latin typeface="Cambria Math" panose="02040503050406030204" pitchFamily="18" charset="0"/>
                          </a:rPr>
                          <m:t>ℰ</m:t>
                        </m:r>
                      </m:e>
                      <m:sub>
                        <m:r>
                          <a:rPr lang="en-US" altLang="zh-CN" sz="2400" i="1">
                            <a:latin typeface="Cambria Math" panose="02040503050406030204" pitchFamily="18" charset="0"/>
                          </a:rPr>
                          <m:t>𝑟</m:t>
                        </m:r>
                      </m:sub>
                    </m:sSub>
                  </m:oMath>
                </a14:m>
                <a:r>
                  <a:rPr lang="en-US" sz="2400" dirty="0"/>
                  <a:t> where </a:t>
                </a:r>
                <a14:m>
                  <m:oMath xmlns:m="http://schemas.openxmlformats.org/officeDocument/2006/math">
                    <m:r>
                      <a:rPr lang="en-US" sz="2400" i="1">
                        <a:latin typeface="Cambria Math" panose="02040503050406030204" pitchFamily="18" charset="0"/>
                      </a:rPr>
                      <m:t>ℛ</m:t>
                    </m:r>
                  </m:oMath>
                </a14:m>
                <a:r>
                  <a:rPr lang="en-US" sz="2400" dirty="0"/>
                  <a:t> indicates the set of different views</a:t>
                </a:r>
              </a:p>
              <a:p>
                <a:r>
                  <a:rPr lang="en-US" sz="2400" dirty="0"/>
                  <a:t>Output:</a:t>
                </a:r>
                <a:r>
                  <a:rPr lang="zh-CN" altLang="en-US" sz="2400" dirty="0"/>
                  <a:t> </a:t>
                </a:r>
                <a:r>
                  <a:rPr lang="en-US" altLang="zh-CN" sz="2400" dirty="0"/>
                  <a:t>vertex embeddings </a:t>
                </a:r>
                <a14:m>
                  <m:oMath xmlns:m="http://schemas.openxmlformats.org/officeDocument/2006/math">
                    <m:sSup>
                      <m:sSupPr>
                        <m:ctrlPr>
                          <a:rPr lang="en-US" sz="2400" b="1" i="1">
                            <a:latin typeface="Cambria Math" panose="02040503050406030204" pitchFamily="18" charset="0"/>
                          </a:rPr>
                        </m:ctrlPr>
                      </m:sSupPr>
                      <m:e>
                        <m:r>
                          <a:rPr lang="en-US" sz="2400" b="1">
                            <a:latin typeface="Cambria Math" panose="02040503050406030204" pitchFamily="18" charset="0"/>
                          </a:rPr>
                          <m:t>𝐕</m:t>
                        </m:r>
                      </m:e>
                      <m:sup>
                        <m:r>
                          <a:rPr lang="en-US" sz="2400" i="1">
                            <a:latin typeface="Cambria Math" panose="02040503050406030204" pitchFamily="18" charset="0"/>
                          </a:rPr>
                          <m:t>(1)</m:t>
                        </m:r>
                      </m:sup>
                    </m:sSup>
                    <m:r>
                      <a:rPr lang="en-US" sz="2400" b="1" i="1">
                        <a:latin typeface="Cambria Math" panose="02040503050406030204" pitchFamily="18" charset="0"/>
                      </a:rPr>
                      <m:t>,…,</m:t>
                    </m:r>
                    <m:sSup>
                      <m:sSupPr>
                        <m:ctrlPr>
                          <a:rPr lang="en-US" sz="2400" b="1" i="1">
                            <a:latin typeface="Cambria Math" panose="02040503050406030204" pitchFamily="18" charset="0"/>
                          </a:rPr>
                        </m:ctrlPr>
                      </m:sSupPr>
                      <m:e>
                        <m:r>
                          <a:rPr lang="en-US" sz="2400" b="1">
                            <a:latin typeface="Cambria Math" panose="02040503050406030204" pitchFamily="18" charset="0"/>
                          </a:rPr>
                          <m:t>𝐕</m:t>
                        </m:r>
                      </m:e>
                      <m:sup>
                        <m:d>
                          <m:dPr>
                            <m:ctrlPr>
                              <a:rPr lang="en-US" sz="2400" i="1">
                                <a:latin typeface="Cambria Math" panose="02040503050406030204" pitchFamily="18" charset="0"/>
                              </a:rPr>
                            </m:ctrlPr>
                          </m:dPr>
                          <m:e>
                            <m:d>
                              <m:dPr>
                                <m:begChr m:val="|"/>
                                <m:endChr m:val="|"/>
                                <m:ctrlPr>
                                  <a:rPr lang="en-US" sz="2400" i="1">
                                    <a:latin typeface="Cambria Math" panose="02040503050406030204" pitchFamily="18" charset="0"/>
                                  </a:rPr>
                                </m:ctrlPr>
                              </m:dPr>
                              <m:e>
                                <m:r>
                                  <a:rPr lang="en-US" sz="2400" i="1">
                                    <a:latin typeface="Cambria Math" panose="02040503050406030204" pitchFamily="18" charset="0"/>
                                  </a:rPr>
                                  <m:t>ℛ</m:t>
                                </m:r>
                              </m:e>
                            </m:d>
                          </m:e>
                        </m:d>
                      </m:sup>
                    </m:sSup>
                  </m:oMath>
                </a14:m>
                <a:r>
                  <a:rPr lang="en-US" sz="2400" dirty="0"/>
                  <a:t> for each view</a:t>
                </a:r>
              </a:p>
            </p:txBody>
          </p:sp>
        </mc:Choice>
        <mc:Fallback xmlns="">
          <p:sp>
            <p:nvSpPr>
              <p:cNvPr id="3" name="Content Placeholder 2">
                <a:extLst>
                  <a:ext uri="{FF2B5EF4-FFF2-40B4-BE49-F238E27FC236}">
                    <a16:creationId xmlns:a16="http://schemas.microsoft.com/office/drawing/2014/main" id="{296284FD-E2AE-F24A-BF19-CC1668710DE9}"/>
                  </a:ext>
                </a:extLst>
              </p:cNvPr>
              <p:cNvSpPr>
                <a:spLocks noGrp="1" noRot="1" noChangeAspect="1" noMove="1" noResize="1" noEditPoints="1" noAdjustHandles="1" noChangeArrowheads="1" noChangeShapeType="1" noTextEdit="1"/>
              </p:cNvSpPr>
              <p:nvPr>
                <p:ph idx="1"/>
              </p:nvPr>
            </p:nvSpPr>
            <p:spPr>
              <a:xfrm>
                <a:off x="350838" y="1196975"/>
                <a:ext cx="9283700" cy="4929188"/>
              </a:xfrm>
              <a:blipFill>
                <a:blip r:embed="rId3"/>
                <a:stretch>
                  <a:fillRect l="-820" t="-771" r="-2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8B448D7-5AF5-CD44-91D2-B870E0C65EED}"/>
                  </a:ext>
                </a:extLst>
              </p:cNvPr>
              <p:cNvSpPr txBox="1"/>
              <p:nvPr/>
            </p:nvSpPr>
            <p:spPr>
              <a:xfrm>
                <a:off x="2202655" y="6163199"/>
                <a:ext cx="5500687" cy="369332"/>
              </a:xfrm>
              <a:prstGeom prst="rect">
                <a:avLst/>
              </a:prstGeom>
              <a:noFill/>
            </p:spPr>
            <p:txBody>
              <a:bodyPr wrap="square" rtlCol="0">
                <a:spAutoFit/>
              </a:bodyPr>
              <a:lstStyle/>
              <a:p>
                <a14:m>
                  <m:oMath xmlns:m="http://schemas.openxmlformats.org/officeDocument/2006/math">
                    <m:r>
                      <a:rPr lang="en-US" i="1">
                        <a:latin typeface="Cambria Math" panose="02040503050406030204" pitchFamily="18" charset="0"/>
                      </a:rPr>
                      <m:t>ℛ</m:t>
                    </m:r>
                  </m:oMath>
                </a14:m>
                <a:r>
                  <a:rPr lang="en-US" dirty="0"/>
                  <a:t>={click, add-to-preference, add-to-cart, conversion}</a:t>
                </a:r>
              </a:p>
            </p:txBody>
          </p:sp>
        </mc:Choice>
        <mc:Fallback xmlns="">
          <p:sp>
            <p:nvSpPr>
              <p:cNvPr id="5" name="TextBox 4">
                <a:extLst>
                  <a:ext uri="{FF2B5EF4-FFF2-40B4-BE49-F238E27FC236}">
                    <a16:creationId xmlns:a16="http://schemas.microsoft.com/office/drawing/2014/main" id="{58B448D7-5AF5-CD44-91D2-B870E0C65EED}"/>
                  </a:ext>
                </a:extLst>
              </p:cNvPr>
              <p:cNvSpPr txBox="1">
                <a:spLocks noRot="1" noChangeAspect="1" noMove="1" noResize="1" noEditPoints="1" noAdjustHandles="1" noChangeArrowheads="1" noChangeShapeType="1" noTextEdit="1"/>
              </p:cNvSpPr>
              <p:nvPr/>
            </p:nvSpPr>
            <p:spPr>
              <a:xfrm>
                <a:off x="2202655" y="6163199"/>
                <a:ext cx="5500687" cy="369332"/>
              </a:xfrm>
              <a:prstGeom prst="rect">
                <a:avLst/>
              </a:prstGeom>
              <a:blipFill>
                <a:blip r:embed="rId4"/>
                <a:stretch>
                  <a:fillRect t="-3333" r="-690" b="-26667"/>
                </a:stretch>
              </a:blipFill>
            </p:spPr>
            <p:txBody>
              <a:bodyPr/>
              <a:lstStyle/>
              <a:p>
                <a:r>
                  <a:rPr lang="en-US">
                    <a:noFill/>
                  </a:rPr>
                  <a:t> </a:t>
                </a:r>
              </a:p>
            </p:txBody>
          </p:sp>
        </mc:Fallback>
      </mc:AlternateContent>
      <p:pic>
        <p:nvPicPr>
          <p:cNvPr id="6" name="内容占位符 7">
            <a:extLst>
              <a:ext uri="{FF2B5EF4-FFF2-40B4-BE49-F238E27FC236}">
                <a16:creationId xmlns:a16="http://schemas.microsoft.com/office/drawing/2014/main" id="{B7D42F63-DE36-1944-AE59-81146F4E783C}"/>
              </a:ext>
            </a:extLst>
          </p:cNvPr>
          <p:cNvPicPr>
            <a:picLocks noChangeAspect="1"/>
          </p:cNvPicPr>
          <p:nvPr/>
        </p:nvPicPr>
        <p:blipFill>
          <a:blip r:embed="rId5"/>
          <a:stretch>
            <a:fillRect/>
          </a:stretch>
        </p:blipFill>
        <p:spPr bwMode="auto">
          <a:xfrm>
            <a:off x="1694554" y="2690475"/>
            <a:ext cx="6516886" cy="3475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4891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DFF3D-5E8B-7E4D-AF17-32E038D1A050}"/>
              </a:ext>
            </a:extLst>
          </p:cNvPr>
          <p:cNvSpPr>
            <a:spLocks noGrp="1"/>
          </p:cNvSpPr>
          <p:nvPr>
            <p:ph type="title"/>
          </p:nvPr>
        </p:nvSpPr>
        <p:spPr/>
        <p:txBody>
          <a:bodyPr/>
          <a:lstStyle/>
          <a:p>
            <a:r>
              <a:rPr lang="en-US" sz="3200" dirty="0"/>
              <a:t>Apply </a:t>
            </a:r>
            <a:r>
              <a:rPr lang="en-US" sz="3200" dirty="0" err="1"/>
              <a:t>DeepWalk</a:t>
            </a:r>
            <a:r>
              <a:rPr lang="en-US" sz="3200" dirty="0"/>
              <a:t> to Multiplex Networks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E0B1F7C-B07B-F340-9AF5-BC344AE8773D}"/>
                  </a:ext>
                </a:extLst>
              </p:cNvPr>
              <p:cNvSpPr>
                <a:spLocks noGrp="1"/>
              </p:cNvSpPr>
              <p:nvPr>
                <p:ph idx="1"/>
              </p:nvPr>
            </p:nvSpPr>
            <p:spPr/>
            <p:txBody>
              <a:bodyPr/>
              <a:lstStyle/>
              <a:p>
                <a:r>
                  <a:rPr lang="en-US" altLang="zh-CN" dirty="0"/>
                  <a:t>How can </a:t>
                </a:r>
                <a:r>
                  <a:rPr lang="en-US" altLang="zh-CN" dirty="0" err="1"/>
                  <a:t>DeepWalk</a:t>
                </a:r>
                <a:r>
                  <a:rPr lang="en-US" altLang="zh-CN" dirty="0"/>
                  <a:t> solve this problem?</a:t>
                </a:r>
              </a:p>
              <a:p>
                <a:pPr lvl="1"/>
                <a:r>
                  <a:rPr lang="en-US" altLang="zh-CN" dirty="0"/>
                  <a:t>Split the network into sub-networks </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𝐺</m:t>
                        </m:r>
                      </m:e>
                      <m:sub>
                        <m:r>
                          <a:rPr lang="en-US" altLang="zh-CN" i="1">
                            <a:latin typeface="Cambria Math" panose="02040503050406030204" pitchFamily="18" charset="0"/>
                          </a:rPr>
                          <m:t>𝑟</m:t>
                        </m:r>
                      </m:sub>
                    </m:sSub>
                    <m:r>
                      <a:rPr lang="en-US" altLang="zh-CN" i="1">
                        <a:latin typeface="Cambria Math" panose="02040503050406030204" pitchFamily="18" charset="0"/>
                      </a:rPr>
                      <m:t>=</m:t>
                    </m:r>
                    <m:d>
                      <m:dPr>
                        <m:ctrlPr>
                          <a:rPr lang="en-US" altLang="zh-CN" i="1">
                            <a:latin typeface="Cambria Math" panose="02040503050406030204" pitchFamily="18" charset="0"/>
                          </a:rPr>
                        </m:ctrlPr>
                      </m:dPr>
                      <m:e>
                        <m:r>
                          <a:rPr lang="en-US" altLang="zh-CN" i="1">
                            <a:latin typeface="Cambria Math" panose="02040503050406030204" pitchFamily="18" charset="0"/>
                          </a:rPr>
                          <m:t>𝒱</m:t>
                        </m:r>
                        <m:r>
                          <a:rPr lang="en-US" altLang="zh-CN" i="1">
                            <a:latin typeface="Cambria Math" panose="02040503050406030204" pitchFamily="18" charset="0"/>
                          </a:rPr>
                          <m:t>,</m:t>
                        </m:r>
                        <m:sSub>
                          <m:sSubPr>
                            <m:ctrlPr>
                              <a:rPr lang="en-US" altLang="zh-CN" i="1">
                                <a:latin typeface="Cambria Math" panose="02040503050406030204" pitchFamily="18" charset="0"/>
                              </a:rPr>
                            </m:ctrlPr>
                          </m:sSubPr>
                          <m:e>
                            <m:r>
                              <a:rPr lang="en-US" altLang="zh-CN" i="1">
                                <a:latin typeface="Cambria Math" panose="02040503050406030204" pitchFamily="18" charset="0"/>
                              </a:rPr>
                              <m:t>ℰ</m:t>
                            </m:r>
                          </m:e>
                          <m:sub>
                            <m:r>
                              <a:rPr lang="en-US" altLang="zh-CN" i="1">
                                <a:latin typeface="Cambria Math" panose="02040503050406030204" pitchFamily="18" charset="0"/>
                              </a:rPr>
                              <m:t>𝑟</m:t>
                            </m:r>
                          </m:sub>
                        </m:sSub>
                      </m:e>
                    </m:d>
                  </m:oMath>
                </a14:m>
                <a:endParaRPr lang="en-US" altLang="zh-CN" dirty="0"/>
              </a:p>
              <a:p>
                <a:pPr lvl="1">
                  <a:spcAft>
                    <a:spcPts val="1200"/>
                  </a:spcAft>
                </a:pPr>
                <a:r>
                  <a:rPr lang="en-US" altLang="zh-CN" dirty="0"/>
                  <a:t>Apply </a:t>
                </a:r>
                <a:r>
                  <a:rPr lang="en-US" altLang="zh-CN" dirty="0" err="1"/>
                  <a:t>DeepWalk</a:t>
                </a:r>
                <a:r>
                  <a:rPr lang="en-US" altLang="zh-CN" dirty="0"/>
                  <a:t> to each sub-network to obtain vertex embeddings for each view </a:t>
                </a:r>
              </a:p>
              <a:p>
                <a:pPr marL="0" indent="0">
                  <a:buNone/>
                </a:pPr>
                <a14:m>
                  <m:oMathPara xmlns:m="http://schemas.openxmlformats.org/officeDocument/2006/math">
                    <m:oMathParaPr>
                      <m:jc m:val="centerGroup"/>
                    </m:oMathParaPr>
                    <m:oMath xmlns:m="http://schemas.openxmlformats.org/officeDocument/2006/math">
                      <m:sSup>
                        <m:sSupPr>
                          <m:ctrlPr>
                            <a:rPr lang="en-US" b="1" i="1">
                              <a:latin typeface="Cambria Math" panose="02040503050406030204" pitchFamily="18" charset="0"/>
                            </a:rPr>
                          </m:ctrlPr>
                        </m:sSupPr>
                        <m:e>
                          <m:r>
                            <a:rPr lang="en-US" b="1">
                              <a:latin typeface="Cambria Math" panose="02040503050406030204" pitchFamily="18" charset="0"/>
                            </a:rPr>
                            <m:t>𝐕</m:t>
                          </m:r>
                        </m:e>
                        <m:sup>
                          <m:r>
                            <a:rPr lang="en-US" i="1">
                              <a:latin typeface="Cambria Math" panose="02040503050406030204" pitchFamily="18" charset="0"/>
                            </a:rPr>
                            <m:t>(1)</m:t>
                          </m:r>
                        </m:sup>
                      </m:sSup>
                      <m:r>
                        <a:rPr lang="en-US" b="1" i="1">
                          <a:latin typeface="Cambria Math" panose="02040503050406030204" pitchFamily="18" charset="0"/>
                        </a:rPr>
                        <m:t>,…,</m:t>
                      </m:r>
                      <m:sSup>
                        <m:sSupPr>
                          <m:ctrlPr>
                            <a:rPr lang="en-US" b="1" i="1">
                              <a:latin typeface="Cambria Math" panose="02040503050406030204" pitchFamily="18" charset="0"/>
                            </a:rPr>
                          </m:ctrlPr>
                        </m:sSupPr>
                        <m:e>
                          <m:r>
                            <a:rPr lang="en-US" b="1">
                              <a:latin typeface="Cambria Math" panose="02040503050406030204" pitchFamily="18" charset="0"/>
                            </a:rPr>
                            <m:t>𝐕</m:t>
                          </m:r>
                        </m:e>
                        <m:sup>
                          <m:d>
                            <m:dPr>
                              <m:ctrlPr>
                                <a:rPr lang="en-US" i="1">
                                  <a:latin typeface="Cambria Math" panose="02040503050406030204" pitchFamily="18" charset="0"/>
                                </a:rPr>
                              </m:ctrlPr>
                            </m:dPr>
                            <m:e>
                              <m:d>
                                <m:dPr>
                                  <m:begChr m:val="|"/>
                                  <m:endChr m:val="|"/>
                                  <m:ctrlPr>
                                    <a:rPr lang="en-US" i="1">
                                      <a:latin typeface="Cambria Math" panose="02040503050406030204" pitchFamily="18" charset="0"/>
                                    </a:rPr>
                                  </m:ctrlPr>
                                </m:dPr>
                                <m:e>
                                  <m:r>
                                    <a:rPr lang="en-US" i="1">
                                      <a:latin typeface="Cambria Math" panose="02040503050406030204" pitchFamily="18" charset="0"/>
                                    </a:rPr>
                                    <m:t>ℛ</m:t>
                                  </m:r>
                                </m:e>
                              </m:d>
                            </m:e>
                          </m:d>
                        </m:sup>
                      </m:sSup>
                      <m:r>
                        <a:rPr lang="en-US" i="1">
                          <a:latin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ℝ</m:t>
                          </m:r>
                        </m:e>
                        <m:sup>
                          <m:d>
                            <m:dPr>
                              <m:begChr m:val="|"/>
                              <m:endChr m:val="|"/>
                              <m:ctrlPr>
                                <a:rPr lang="en-US" i="1">
                                  <a:latin typeface="Cambria Math" panose="02040503050406030204" pitchFamily="18" charset="0"/>
                                  <a:ea typeface="Cambria Math" panose="02040503050406030204" pitchFamily="18" charset="0"/>
                                </a:rPr>
                              </m:ctrlPr>
                            </m:dPr>
                            <m:e>
                              <m:r>
                                <a:rPr lang="en-US" altLang="zh-CN" i="1">
                                  <a:latin typeface="Cambria Math" panose="02040503050406030204" pitchFamily="18" charset="0"/>
                                </a:rPr>
                                <m:t>𝒱</m:t>
                              </m:r>
                            </m:e>
                          </m:d>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𝑑</m:t>
                          </m:r>
                          <m:r>
                            <a:rPr lang="en-US" i="1">
                              <a:latin typeface="Cambria Math" panose="02040503050406030204" pitchFamily="18" charset="0"/>
                              <a:ea typeface="Cambria Math" panose="02040503050406030204" pitchFamily="18" charset="0"/>
                            </a:rPr>
                            <m:t> </m:t>
                          </m:r>
                        </m:sup>
                      </m:sSup>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𝑑</m:t>
                      </m:r>
                      <m:r>
                        <a:rPr lang="en-US" i="1">
                          <a:latin typeface="Cambria Math" panose="02040503050406030204" pitchFamily="18" charset="0"/>
                          <a:ea typeface="Cambria Math" panose="02040503050406030204" pitchFamily="18" charset="0"/>
                        </a:rPr>
                        <m:t>≪</m:t>
                      </m:r>
                      <m:d>
                        <m:dPr>
                          <m:begChr m:val="|"/>
                          <m:endChr m:val="|"/>
                          <m:ctrlPr>
                            <a:rPr lang="en-US" i="1">
                              <a:latin typeface="Cambria Math" panose="02040503050406030204" pitchFamily="18" charset="0"/>
                              <a:ea typeface="Cambria Math" panose="02040503050406030204" pitchFamily="18" charset="0"/>
                            </a:rPr>
                          </m:ctrlPr>
                        </m:dPr>
                        <m:e>
                          <m:r>
                            <a:rPr lang="en-US" altLang="zh-CN" i="1">
                              <a:latin typeface="Cambria Math" panose="02040503050406030204" pitchFamily="18" charset="0"/>
                            </a:rPr>
                            <m:t>𝒱</m:t>
                          </m:r>
                        </m:e>
                      </m:d>
                      <m:r>
                        <a:rPr lang="en-US" i="1">
                          <a:latin typeface="Cambria Math" panose="02040503050406030204" pitchFamily="18" charset="0"/>
                          <a:ea typeface="Cambria Math" panose="02040503050406030204" pitchFamily="18" charset="0"/>
                        </a:rPr>
                        <m:t> </m:t>
                      </m:r>
                    </m:oMath>
                  </m:oMathPara>
                </a14:m>
                <a:endParaRPr lang="en-US" altLang="zh-CN" b="0" i="1" dirty="0">
                  <a:latin typeface="Cambria Math" panose="02040503050406030204" pitchFamily="18" charset="0"/>
                </a:endParaRPr>
              </a:p>
              <a:p>
                <a:pPr>
                  <a:spcBef>
                    <a:spcPts val="1968"/>
                  </a:spcBef>
                </a:pPr>
                <a:r>
                  <a:rPr lang="en-US" dirty="0"/>
                  <a:t>However, such method assume</a:t>
                </a:r>
                <a:r>
                  <a:rPr lang="en-US" altLang="zh-CN" dirty="0"/>
                  <a:t> each sub-network to be independent and fails to model the multiplex network in a unified way.</a:t>
                </a:r>
                <a:endParaRPr lang="en-US" dirty="0"/>
              </a:p>
            </p:txBody>
          </p:sp>
        </mc:Choice>
        <mc:Fallback xmlns="">
          <p:sp>
            <p:nvSpPr>
              <p:cNvPr id="3" name="Content Placeholder 2">
                <a:extLst>
                  <a:ext uri="{FF2B5EF4-FFF2-40B4-BE49-F238E27FC236}">
                    <a16:creationId xmlns:a16="http://schemas.microsoft.com/office/drawing/2014/main" id="{1E0B1F7C-B07B-F340-9AF5-BC344AE8773D}"/>
                  </a:ext>
                </a:extLst>
              </p:cNvPr>
              <p:cNvSpPr>
                <a:spLocks noGrp="1" noRot="1" noChangeAspect="1" noMove="1" noResize="1" noEditPoints="1" noAdjustHandles="1" noChangeArrowheads="1" noChangeShapeType="1" noTextEdit="1"/>
              </p:cNvSpPr>
              <p:nvPr>
                <p:ph idx="1"/>
              </p:nvPr>
            </p:nvSpPr>
            <p:spPr>
              <a:blipFill>
                <a:blip r:embed="rId3"/>
                <a:stretch>
                  <a:fillRect l="-1528" t="-1285"/>
                </a:stretch>
              </a:blipFill>
            </p:spPr>
            <p:txBody>
              <a:bodyPr/>
              <a:lstStyle/>
              <a:p>
                <a:r>
                  <a:rPr lang="en-US">
                    <a:noFill/>
                  </a:rPr>
                  <a:t> </a:t>
                </a:r>
              </a:p>
            </p:txBody>
          </p:sp>
        </mc:Fallback>
      </mc:AlternateContent>
    </p:spTree>
    <p:extLst>
      <p:ext uri="{BB962C8B-B14F-4D97-AF65-F5344CB8AC3E}">
        <p14:creationId xmlns:p14="http://schemas.microsoft.com/office/powerpoint/2010/main" val="3402903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9C84D-E9CF-C647-B538-F43680D4F609}"/>
              </a:ext>
            </a:extLst>
          </p:cNvPr>
          <p:cNvSpPr>
            <a:spLocks noGrp="1"/>
          </p:cNvSpPr>
          <p:nvPr>
            <p:ph type="title"/>
          </p:nvPr>
        </p:nvSpPr>
        <p:spPr/>
        <p:txBody>
          <a:bodyPr/>
          <a:lstStyle/>
          <a:p>
            <a:r>
              <a:rPr lang="en-US" dirty="0"/>
              <a:t>Our </a:t>
            </a:r>
            <a:r>
              <a:rPr lang="en-US" sz="3200" dirty="0" err="1"/>
              <a:t>Transductive</a:t>
            </a:r>
            <a:r>
              <a:rPr lang="en-US" sz="3200" dirty="0"/>
              <a:t> Model: GATNE-T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8172D13-4527-7642-8481-D1EAD3A2429E}"/>
                  </a:ext>
                </a:extLst>
              </p:cNvPr>
              <p:cNvSpPr>
                <a:spLocks noGrp="1"/>
              </p:cNvSpPr>
              <p:nvPr>
                <p:ph idx="1"/>
              </p:nvPr>
            </p:nvSpPr>
            <p:spPr>
              <a:xfrm>
                <a:off x="350838" y="1196975"/>
                <a:ext cx="9139237" cy="4929188"/>
              </a:xfrm>
            </p:spPr>
            <p:txBody>
              <a:bodyPr/>
              <a:lstStyle/>
              <a:p>
                <a:r>
                  <a:rPr lang="en-US" sz="2800" dirty="0"/>
                  <a:t>In GATNE-T, overall embedding of node </a:t>
                </a:r>
                <a14:m>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𝑣</m:t>
                        </m:r>
                      </m:e>
                      <m:sub>
                        <m:r>
                          <a:rPr lang="en-US" sz="2800" b="0" i="1" smtClean="0">
                            <a:latin typeface="Cambria Math" panose="02040503050406030204" pitchFamily="18" charset="0"/>
                          </a:rPr>
                          <m:t>𝑖</m:t>
                        </m:r>
                      </m:sub>
                    </m:sSub>
                  </m:oMath>
                </a14:m>
                <a:r>
                  <a:rPr lang="en-US" sz="2800" dirty="0"/>
                  <a:t> for view </a:t>
                </a:r>
                <a14:m>
                  <m:oMath xmlns:m="http://schemas.openxmlformats.org/officeDocument/2006/math">
                    <m:r>
                      <a:rPr lang="en-US" sz="2800" i="1" dirty="0" smtClean="0">
                        <a:latin typeface="Cambria Math" panose="02040503050406030204" pitchFamily="18" charset="0"/>
                      </a:rPr>
                      <m:t>𝑟</m:t>
                    </m:r>
                  </m:oMath>
                </a14:m>
                <a:r>
                  <a:rPr lang="zh-CN" altLang="en-US" sz="2800" dirty="0"/>
                  <a:t> </a:t>
                </a:r>
                <a:r>
                  <a:rPr lang="en-US" altLang="zh-CN" sz="2800" dirty="0"/>
                  <a:t>is split</a:t>
                </a:r>
                <a:r>
                  <a:rPr lang="en-US" sz="2800" dirty="0"/>
                  <a:t> into two parts: </a:t>
                </a:r>
                <a:r>
                  <a:rPr lang="en-US" sz="2800" dirty="0">
                    <a:solidFill>
                      <a:srgbClr val="C00000"/>
                    </a:solidFill>
                  </a:rPr>
                  <a:t>base embedding</a:t>
                </a:r>
                <a:r>
                  <a:rPr lang="en-US" sz="2800" dirty="0"/>
                  <a:t> and </a:t>
                </a:r>
                <a:r>
                  <a:rPr lang="en-US" sz="2800" dirty="0">
                    <a:solidFill>
                      <a:srgbClr val="C00000"/>
                    </a:solidFill>
                  </a:rPr>
                  <a:t>edge embedding</a:t>
                </a:r>
                <a:r>
                  <a:rPr lang="en-US" sz="2800" dirty="0"/>
                  <a:t>:</a:t>
                </a:r>
              </a:p>
              <a:p>
                <a:endParaRPr lang="en-US" sz="2800" dirty="0"/>
              </a:p>
              <a:p>
                <a:endParaRPr lang="en-US" sz="2800" dirty="0"/>
              </a:p>
              <a:p>
                <a:r>
                  <a:rPr lang="en-US" sz="2800" dirty="0"/>
                  <a:t>Base embedding is shared between different views</a:t>
                </a:r>
              </a:p>
              <a:p>
                <a:r>
                  <a:rPr lang="en-US" sz="2800" dirty="0"/>
                  <a:t>Edge embedding on view </a:t>
                </a:r>
                <a14:m>
                  <m:oMath xmlns:m="http://schemas.openxmlformats.org/officeDocument/2006/math">
                    <m:r>
                      <a:rPr lang="en-US" sz="2800" i="1" dirty="0" smtClean="0">
                        <a:latin typeface="Cambria Math" panose="02040503050406030204" pitchFamily="18" charset="0"/>
                      </a:rPr>
                      <m:t>𝑟</m:t>
                    </m:r>
                  </m:oMath>
                </a14:m>
                <a:r>
                  <a:rPr lang="en-US" sz="2800" dirty="0"/>
                  <a:t> is aggregated from neighbors’ edge embedding and then integrated by self-attention mechanism</a:t>
                </a:r>
              </a:p>
            </p:txBody>
          </p:sp>
        </mc:Choice>
        <mc:Fallback xmlns="">
          <p:sp>
            <p:nvSpPr>
              <p:cNvPr id="3" name="Content Placeholder 2">
                <a:extLst>
                  <a:ext uri="{FF2B5EF4-FFF2-40B4-BE49-F238E27FC236}">
                    <a16:creationId xmlns:a16="http://schemas.microsoft.com/office/drawing/2014/main" id="{58172D13-4527-7642-8481-D1EAD3A2429E}"/>
                  </a:ext>
                </a:extLst>
              </p:cNvPr>
              <p:cNvSpPr>
                <a:spLocks noGrp="1" noRot="1" noChangeAspect="1" noMove="1" noResize="1" noEditPoints="1" noAdjustHandles="1" noChangeArrowheads="1" noChangeShapeType="1" noTextEdit="1"/>
              </p:cNvSpPr>
              <p:nvPr>
                <p:ph idx="1"/>
              </p:nvPr>
            </p:nvSpPr>
            <p:spPr>
              <a:xfrm>
                <a:off x="350838" y="1196975"/>
                <a:ext cx="9139237" cy="4929188"/>
              </a:xfrm>
              <a:blipFill>
                <a:blip r:embed="rId3"/>
                <a:stretch>
                  <a:fillRect l="-1111" t="-1028"/>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7E968600-87E1-3648-98AF-BB9E2D11AB8C}"/>
              </a:ext>
            </a:extLst>
          </p:cNvPr>
          <p:cNvPicPr>
            <a:picLocks noChangeAspect="1"/>
          </p:cNvPicPr>
          <p:nvPr/>
        </p:nvPicPr>
        <p:blipFill>
          <a:blip r:embed="rId4"/>
          <a:stretch>
            <a:fillRect/>
          </a:stretch>
        </p:blipFill>
        <p:spPr>
          <a:xfrm>
            <a:off x="2504728" y="2708920"/>
            <a:ext cx="3659669" cy="638600"/>
          </a:xfrm>
          <a:prstGeom prst="rect">
            <a:avLst/>
          </a:prstGeom>
        </p:spPr>
      </p:pic>
      <p:sp>
        <p:nvSpPr>
          <p:cNvPr id="6" name="Rectangle 5">
            <a:extLst>
              <a:ext uri="{FF2B5EF4-FFF2-40B4-BE49-F238E27FC236}">
                <a16:creationId xmlns:a16="http://schemas.microsoft.com/office/drawing/2014/main" id="{620B5875-4457-2841-9013-26DE5DCAB070}"/>
              </a:ext>
            </a:extLst>
          </p:cNvPr>
          <p:cNvSpPr>
            <a:spLocks noChangeArrowheads="1"/>
          </p:cNvSpPr>
          <p:nvPr/>
        </p:nvSpPr>
        <p:spPr bwMode="auto">
          <a:xfrm>
            <a:off x="0" y="6547574"/>
            <a:ext cx="9906000" cy="310426"/>
          </a:xfrm>
          <a:prstGeom prst="rect">
            <a:avLst/>
          </a:prstGeom>
          <a:noFill/>
          <a:ln>
            <a:noFill/>
          </a:ln>
          <a:extLst/>
        </p:spPr>
        <p:txBody>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marL="228600" indent="-228600">
              <a:spcBef>
                <a:spcPct val="0"/>
              </a:spcBef>
              <a:buFont typeface="+mj-lt"/>
              <a:buAutoNum type="arabicPeriod"/>
            </a:pPr>
            <a:r>
              <a:rPr kumimoji="0" lang="en-US" altLang="x-none" sz="1100" dirty="0">
                <a:latin typeface="Times New Roman" charset="0"/>
              </a:rPr>
              <a:t>Y. Cen, X. Zou, J. Zhang, H. Yang, J. Zhou and J. Tang. Representation Learning for Attributed Multiplex Heterogeneous Network. KDD’19.</a:t>
            </a:r>
          </a:p>
        </p:txBody>
      </p:sp>
    </p:spTree>
    <p:extLst>
      <p:ext uri="{BB962C8B-B14F-4D97-AF65-F5344CB8AC3E}">
        <p14:creationId xmlns:p14="http://schemas.microsoft.com/office/powerpoint/2010/main" val="33235916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330A1-5278-FA40-95F3-991B566A32BB}"/>
              </a:ext>
            </a:extLst>
          </p:cNvPr>
          <p:cNvSpPr>
            <a:spLocks noGrp="1"/>
          </p:cNvSpPr>
          <p:nvPr>
            <p:ph type="title"/>
          </p:nvPr>
        </p:nvSpPr>
        <p:spPr/>
        <p:txBody>
          <a:bodyPr/>
          <a:lstStyle/>
          <a:p>
            <a:r>
              <a:rPr lang="en-US" sz="3200" dirty="0"/>
              <a:t>Inductive Model: GATNE-I</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992532F-AEF4-CB4E-9828-2CED0C19BD93}"/>
                  </a:ext>
                </a:extLst>
              </p:cNvPr>
              <p:cNvSpPr>
                <a:spLocks noGrp="1"/>
              </p:cNvSpPr>
              <p:nvPr>
                <p:ph idx="1"/>
              </p:nvPr>
            </p:nvSpPr>
            <p:spPr>
              <a:xfrm>
                <a:off x="350838" y="1196974"/>
                <a:ext cx="9283700" cy="5184353"/>
              </a:xfrm>
            </p:spPr>
            <p:txBody>
              <a:bodyPr/>
              <a:lstStyle/>
              <a:p>
                <a:r>
                  <a:rPr lang="en-US" sz="2800" dirty="0"/>
                  <a:t>In order to handle </a:t>
                </a:r>
                <a:r>
                  <a:rPr lang="en-US" sz="2800" dirty="0">
                    <a:solidFill>
                      <a:srgbClr val="C00000"/>
                    </a:solidFill>
                  </a:rPr>
                  <a:t>unobserved data</a:t>
                </a:r>
                <a:r>
                  <a:rPr lang="en-US" sz="2800" dirty="0"/>
                  <a:t>, an inductive model, GATNE-I, is proposed.</a:t>
                </a:r>
              </a:p>
              <a:p>
                <a:r>
                  <a:rPr lang="en-US" sz="2800" dirty="0"/>
                  <a:t>The base embedding and the initial edge embedding are parameterized as the function of node’s attributes:</a:t>
                </a:r>
              </a:p>
              <a:p>
                <a:endParaRPr lang="en-US" sz="4400" dirty="0"/>
              </a:p>
              <a:p>
                <a:r>
                  <a:rPr lang="en-US" sz="2800" dirty="0"/>
                  <a:t>And an extra attribute term is added to the overall embedding of node </a:t>
                </a:r>
                <a14:m>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𝑣</m:t>
                        </m:r>
                      </m:e>
                      <m:sub>
                        <m:r>
                          <a:rPr lang="en-US" sz="2800" b="0" i="1" smtClean="0">
                            <a:latin typeface="Cambria Math" panose="02040503050406030204" pitchFamily="18" charset="0"/>
                          </a:rPr>
                          <m:t>𝑖</m:t>
                        </m:r>
                      </m:sub>
                    </m:sSub>
                  </m:oMath>
                </a14:m>
                <a:r>
                  <a:rPr lang="en-US" sz="2800" dirty="0"/>
                  <a:t> for view </a:t>
                </a:r>
                <a14:m>
                  <m:oMath xmlns:m="http://schemas.openxmlformats.org/officeDocument/2006/math">
                    <m:r>
                      <a:rPr lang="en-US" sz="2800" b="0" i="1" smtClean="0">
                        <a:latin typeface="Cambria Math" panose="02040503050406030204" pitchFamily="18" charset="0"/>
                      </a:rPr>
                      <m:t>𝑟</m:t>
                    </m:r>
                  </m:oMath>
                </a14:m>
                <a:r>
                  <a:rPr lang="en-US" sz="2800" dirty="0"/>
                  <a:t>:</a:t>
                </a:r>
              </a:p>
            </p:txBody>
          </p:sp>
        </mc:Choice>
        <mc:Fallback xmlns="">
          <p:sp>
            <p:nvSpPr>
              <p:cNvPr id="3" name="Content Placeholder 2">
                <a:extLst>
                  <a:ext uri="{FF2B5EF4-FFF2-40B4-BE49-F238E27FC236}">
                    <a16:creationId xmlns:a16="http://schemas.microsoft.com/office/drawing/2014/main" id="{1992532F-AEF4-CB4E-9828-2CED0C19BD93}"/>
                  </a:ext>
                </a:extLst>
              </p:cNvPr>
              <p:cNvSpPr>
                <a:spLocks noGrp="1" noRot="1" noChangeAspect="1" noMove="1" noResize="1" noEditPoints="1" noAdjustHandles="1" noChangeArrowheads="1" noChangeShapeType="1" noTextEdit="1"/>
              </p:cNvSpPr>
              <p:nvPr>
                <p:ph idx="1"/>
              </p:nvPr>
            </p:nvSpPr>
            <p:spPr>
              <a:xfrm>
                <a:off x="350838" y="1196974"/>
                <a:ext cx="9283700" cy="5184353"/>
              </a:xfrm>
              <a:blipFill>
                <a:blip r:embed="rId3"/>
                <a:stretch>
                  <a:fillRect l="-1093" t="-978"/>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483DBD95-3DA6-B549-B954-2B13F57FC5F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80818" y="5086993"/>
            <a:ext cx="5144366" cy="574255"/>
          </a:xfrm>
          <a:prstGeom prst="rect">
            <a:avLst/>
          </a:prstGeom>
        </p:spPr>
      </p:pic>
      <p:pic>
        <p:nvPicPr>
          <p:cNvPr id="5" name="Picture 4">
            <a:extLst>
              <a:ext uri="{FF2B5EF4-FFF2-40B4-BE49-F238E27FC236}">
                <a16:creationId xmlns:a16="http://schemas.microsoft.com/office/drawing/2014/main" id="{436C1CA5-DDCC-8946-BFB9-D2B9FE39BB3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11607" y="3257282"/>
            <a:ext cx="1597567" cy="444356"/>
          </a:xfrm>
          <a:prstGeom prst="rect">
            <a:avLst/>
          </a:prstGeom>
        </p:spPr>
      </p:pic>
      <p:pic>
        <p:nvPicPr>
          <p:cNvPr id="6" name="Picture 5">
            <a:extLst>
              <a:ext uri="{FF2B5EF4-FFF2-40B4-BE49-F238E27FC236}">
                <a16:creationId xmlns:a16="http://schemas.microsoft.com/office/drawing/2014/main" id="{64209CFD-E3B2-6249-9BD8-88681B21DB3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069017" y="3212976"/>
            <a:ext cx="1688111" cy="488663"/>
          </a:xfrm>
          <a:prstGeom prst="rect">
            <a:avLst/>
          </a:prstGeom>
        </p:spPr>
      </p:pic>
      <p:sp>
        <p:nvSpPr>
          <p:cNvPr id="7" name="Oval 6">
            <a:extLst>
              <a:ext uri="{FF2B5EF4-FFF2-40B4-BE49-F238E27FC236}">
                <a16:creationId xmlns:a16="http://schemas.microsoft.com/office/drawing/2014/main" id="{6CE1ED40-6403-2540-8FBE-9F36A8A3E7F3}"/>
              </a:ext>
            </a:extLst>
          </p:cNvPr>
          <p:cNvSpPr/>
          <p:nvPr/>
        </p:nvSpPr>
        <p:spPr>
          <a:xfrm>
            <a:off x="3296816" y="5086993"/>
            <a:ext cx="936104" cy="574255"/>
          </a:xfrm>
          <a:prstGeom prst="ellipse">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206025FB-2E9C-F045-8A0A-B56B20402779}"/>
              </a:ext>
            </a:extLst>
          </p:cNvPr>
          <p:cNvSpPr/>
          <p:nvPr/>
        </p:nvSpPr>
        <p:spPr>
          <a:xfrm>
            <a:off x="6393160" y="5086993"/>
            <a:ext cx="1132024" cy="574255"/>
          </a:xfrm>
          <a:prstGeom prst="ellipse">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2546864-61FD-074E-97EB-1CD8ECF4BFFE}"/>
              </a:ext>
            </a:extLst>
          </p:cNvPr>
          <p:cNvSpPr/>
          <p:nvPr/>
        </p:nvSpPr>
        <p:spPr>
          <a:xfrm>
            <a:off x="1424608" y="5949280"/>
            <a:ext cx="3384376" cy="720080"/>
          </a:xfrm>
          <a:prstGeom prst="rect">
            <a:avLst/>
          </a:prstGeom>
          <a:solidFill>
            <a:srgbClr val="C8EEFF"/>
          </a:solidFill>
          <a:ln>
            <a:solidFill>
              <a:srgbClr val="3C88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rPr>
              <a:t>transformation</a:t>
            </a:r>
            <a:r>
              <a:rPr lang="en-US" dirty="0">
                <a:solidFill>
                  <a:schemeClr val="tx1"/>
                </a:solidFill>
              </a:rPr>
              <a:t> function from attributes to base embeddings</a:t>
            </a:r>
          </a:p>
        </p:txBody>
      </p:sp>
      <p:cxnSp>
        <p:nvCxnSpPr>
          <p:cNvPr id="11" name="Straight Arrow Connector 10">
            <a:extLst>
              <a:ext uri="{FF2B5EF4-FFF2-40B4-BE49-F238E27FC236}">
                <a16:creationId xmlns:a16="http://schemas.microsoft.com/office/drawing/2014/main" id="{3092F64F-9B38-DF4F-9E67-F2346386A5D2}"/>
              </a:ext>
            </a:extLst>
          </p:cNvPr>
          <p:cNvCxnSpPr>
            <a:stCxn id="9" idx="0"/>
            <a:endCxn id="7" idx="3"/>
          </p:cNvCxnSpPr>
          <p:nvPr/>
        </p:nvCxnSpPr>
        <p:spPr>
          <a:xfrm flipV="1">
            <a:off x="3116796" y="5577150"/>
            <a:ext cx="317109" cy="37213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81DEAE17-451E-8344-B7BC-B3BCC4DA0A18}"/>
              </a:ext>
            </a:extLst>
          </p:cNvPr>
          <p:cNvSpPr/>
          <p:nvPr/>
        </p:nvSpPr>
        <p:spPr>
          <a:xfrm>
            <a:off x="5913072" y="5949280"/>
            <a:ext cx="3384376" cy="720080"/>
          </a:xfrm>
          <a:prstGeom prst="rect">
            <a:avLst/>
          </a:prstGeom>
          <a:solidFill>
            <a:srgbClr val="C8EEFF"/>
          </a:solidFill>
          <a:ln>
            <a:solidFill>
              <a:srgbClr val="3C88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rPr>
              <a:t>transformation</a:t>
            </a:r>
            <a:r>
              <a:rPr lang="en-US" dirty="0">
                <a:solidFill>
                  <a:schemeClr val="tx1"/>
                </a:solidFill>
              </a:rPr>
              <a:t> function from attributes to edge embeddings</a:t>
            </a:r>
          </a:p>
        </p:txBody>
      </p:sp>
      <p:cxnSp>
        <p:nvCxnSpPr>
          <p:cNvPr id="13" name="Straight Arrow Connector 12">
            <a:extLst>
              <a:ext uri="{FF2B5EF4-FFF2-40B4-BE49-F238E27FC236}">
                <a16:creationId xmlns:a16="http://schemas.microsoft.com/office/drawing/2014/main" id="{80C1FF05-6E6A-2843-A40D-6BF0EF4D6841}"/>
              </a:ext>
            </a:extLst>
          </p:cNvPr>
          <p:cNvCxnSpPr>
            <a:cxnSpLocks/>
            <a:stCxn id="12" idx="0"/>
          </p:cNvCxnSpPr>
          <p:nvPr/>
        </p:nvCxnSpPr>
        <p:spPr>
          <a:xfrm flipH="1" flipV="1">
            <a:off x="7198085" y="5619199"/>
            <a:ext cx="407175" cy="3300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468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linds(horizontal)">
                                      <p:cBhvr>
                                        <p:cTn id="13" dur="500"/>
                                        <p:tgtEl>
                                          <p:spTgt spid="9"/>
                                        </p:tgtEl>
                                      </p:cBhvr>
                                    </p:animEffect>
                                  </p:childTnLst>
                                </p:cTn>
                              </p:par>
                              <p:par>
                                <p:cTn id="14" presetID="3" presetClass="entr" presetSubtype="1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linds(horizontal)">
                                      <p:cBhvr>
                                        <p:cTn id="16" dur="500"/>
                                        <p:tgtEl>
                                          <p:spTgt spid="11"/>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linds(horizontal)">
                                      <p:cBhvr>
                                        <p:cTn id="19" dur="500"/>
                                        <p:tgtEl>
                                          <p:spTgt spid="12"/>
                                        </p:tgtEl>
                                      </p:cBhvr>
                                    </p:animEffect>
                                  </p:childTnLst>
                                </p:cTn>
                              </p:par>
                              <p:par>
                                <p:cTn id="20" presetID="3" presetClass="entr" presetSubtype="1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 y="188913"/>
            <a:ext cx="9906001" cy="792162"/>
          </a:xfrm>
        </p:spPr>
        <p:txBody>
          <a:bodyPr/>
          <a:lstStyle/>
          <a:p>
            <a:r>
              <a:rPr lang="en-US" sz="3200" dirty="0">
                <a:solidFill>
                  <a:srgbClr val="C00000"/>
                </a:solidFill>
              </a:rPr>
              <a:t>GATNE</a:t>
            </a:r>
            <a:r>
              <a:rPr lang="en-US" sz="3200" dirty="0"/>
              <a:t>: Multiplex Heterogeneous Graph Embedding</a:t>
            </a:r>
            <a:endParaRPr lang="zh-CN" altLang="en-US" sz="3200" dirty="0"/>
          </a:p>
        </p:txBody>
      </p:sp>
      <p:pic>
        <p:nvPicPr>
          <p:cNvPr id="4" name="内容占位符 3"/>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555894" y="1329358"/>
            <a:ext cx="6493450" cy="4835946"/>
          </a:xfrm>
        </p:spPr>
      </p:pic>
      <p:sp>
        <p:nvSpPr>
          <p:cNvPr id="5" name="Rectangle 4">
            <a:extLst>
              <a:ext uri="{FF2B5EF4-FFF2-40B4-BE49-F238E27FC236}">
                <a16:creationId xmlns:a16="http://schemas.microsoft.com/office/drawing/2014/main" id="{24B363D1-9B3D-B742-8381-E3699A31894B}"/>
              </a:ext>
            </a:extLst>
          </p:cNvPr>
          <p:cNvSpPr>
            <a:spLocks noChangeArrowheads="1"/>
          </p:cNvSpPr>
          <p:nvPr/>
        </p:nvSpPr>
        <p:spPr bwMode="auto">
          <a:xfrm>
            <a:off x="0" y="6547574"/>
            <a:ext cx="9906000" cy="310426"/>
          </a:xfrm>
          <a:prstGeom prst="rect">
            <a:avLst/>
          </a:prstGeom>
          <a:noFill/>
          <a:ln>
            <a:noFill/>
          </a:ln>
          <a:extLst/>
        </p:spPr>
        <p:txBody>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marL="228600" indent="-228600">
              <a:spcBef>
                <a:spcPct val="0"/>
              </a:spcBef>
              <a:buFont typeface="+mj-lt"/>
              <a:buAutoNum type="arabicPeriod"/>
            </a:pPr>
            <a:r>
              <a:rPr kumimoji="0" lang="en-US" altLang="x-none" sz="1100" dirty="0">
                <a:latin typeface="Times New Roman" charset="0"/>
              </a:rPr>
              <a:t>Y. Cen, X. Zou, J. Zhang, H. Yang, J. Zhou and J. Tang. Representation Learning for Attributed Multiplex Heterogeneous Network. KDD’19.</a:t>
            </a:r>
          </a:p>
        </p:txBody>
      </p:sp>
    </p:spTree>
    <p:extLst>
      <p:ext uri="{BB962C8B-B14F-4D97-AF65-F5344CB8AC3E}">
        <p14:creationId xmlns:p14="http://schemas.microsoft.com/office/powerpoint/2010/main" val="27558323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1E1F9-8E27-C247-9B00-64EE729D33BA}"/>
              </a:ext>
            </a:extLst>
          </p:cNvPr>
          <p:cNvSpPr>
            <a:spLocks noGrp="1"/>
          </p:cNvSpPr>
          <p:nvPr>
            <p:ph type="title"/>
          </p:nvPr>
        </p:nvSpPr>
        <p:spPr/>
        <p:txBody>
          <a:bodyPr/>
          <a:lstStyle/>
          <a:p>
            <a:r>
              <a:rPr lang="en-US" altLang="zh-CN" sz="3200" dirty="0"/>
              <a:t>Experimental Setting</a:t>
            </a:r>
            <a:endParaRPr lang="en-US" sz="3200" dirty="0"/>
          </a:p>
        </p:txBody>
      </p:sp>
      <p:sp>
        <p:nvSpPr>
          <p:cNvPr id="3" name="Content Placeholder 2">
            <a:extLst>
              <a:ext uri="{FF2B5EF4-FFF2-40B4-BE49-F238E27FC236}">
                <a16:creationId xmlns:a16="http://schemas.microsoft.com/office/drawing/2014/main" id="{F418B1BB-4845-864D-B204-1C577D0A5A7C}"/>
              </a:ext>
            </a:extLst>
          </p:cNvPr>
          <p:cNvSpPr>
            <a:spLocks noGrp="1"/>
          </p:cNvSpPr>
          <p:nvPr>
            <p:ph idx="1"/>
          </p:nvPr>
        </p:nvSpPr>
        <p:spPr/>
        <p:txBody>
          <a:bodyPr/>
          <a:lstStyle/>
          <a:p>
            <a:r>
              <a:rPr lang="en-US" sz="2800" dirty="0"/>
              <a:t>Task: Link prediction</a:t>
            </a:r>
          </a:p>
          <a:p>
            <a:r>
              <a:rPr lang="en-US" sz="2800" dirty="0"/>
              <a:t>A validation/test set that contains 5%/10% randomly selected edges respectively and equal number of randomly selected non-edges.</a:t>
            </a:r>
          </a:p>
          <a:p>
            <a:r>
              <a:rPr lang="en-US" sz="2800" dirty="0"/>
              <a:t>We use the validation set for early stopping and the test set only to report the performance.</a:t>
            </a:r>
          </a:p>
          <a:p>
            <a:endParaRPr lang="en-US" sz="2800" dirty="0"/>
          </a:p>
          <a:p>
            <a:r>
              <a:rPr lang="en-US" sz="2800" dirty="0"/>
              <a:t>Some commonly used evaluation criteria, i.e., ROC-AUC, PR-AUC, and F1 score, are reported in our experiment. </a:t>
            </a:r>
          </a:p>
          <a:p>
            <a:pPr marL="0" indent="0">
              <a:buNone/>
            </a:pPr>
            <a:endParaRPr lang="en-US" sz="2800" dirty="0"/>
          </a:p>
        </p:txBody>
      </p:sp>
    </p:spTree>
    <p:extLst>
      <p:ext uri="{BB962C8B-B14F-4D97-AF65-F5344CB8AC3E}">
        <p14:creationId xmlns:p14="http://schemas.microsoft.com/office/powerpoint/2010/main" val="32072387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521DF-D278-7B41-816A-4506E88DFB3F}"/>
              </a:ext>
            </a:extLst>
          </p:cNvPr>
          <p:cNvSpPr>
            <a:spLocks noGrp="1"/>
          </p:cNvSpPr>
          <p:nvPr>
            <p:ph type="title"/>
          </p:nvPr>
        </p:nvSpPr>
        <p:spPr/>
        <p:txBody>
          <a:bodyPr/>
          <a:lstStyle/>
          <a:p>
            <a:r>
              <a:rPr lang="en-US" sz="3200" dirty="0"/>
              <a:t>Dataset Statistics</a:t>
            </a:r>
          </a:p>
        </p:txBody>
      </p:sp>
      <p:sp>
        <p:nvSpPr>
          <p:cNvPr id="3" name="Content Placeholder 2">
            <a:extLst>
              <a:ext uri="{FF2B5EF4-FFF2-40B4-BE49-F238E27FC236}">
                <a16:creationId xmlns:a16="http://schemas.microsoft.com/office/drawing/2014/main" id="{BD45C5C7-03D4-3943-A304-4A5E20B16B05}"/>
              </a:ext>
            </a:extLst>
          </p:cNvPr>
          <p:cNvSpPr>
            <a:spLocks noGrp="1"/>
          </p:cNvSpPr>
          <p:nvPr>
            <p:ph idx="1"/>
          </p:nvPr>
        </p:nvSpPr>
        <p:spPr/>
        <p:txBody>
          <a:bodyPr/>
          <a:lstStyle/>
          <a:p>
            <a:r>
              <a:rPr lang="en-US" sz="2800" dirty="0"/>
              <a:t>The experiments of first four sampled datasets are conducted on a single Linux server.</a:t>
            </a:r>
          </a:p>
          <a:p>
            <a:r>
              <a:rPr lang="en-US" sz="2800" dirty="0"/>
              <a:t>The experiment on Alibaba dataset is conducted on Alibaba’s distributed cloud platform.</a:t>
            </a:r>
          </a:p>
        </p:txBody>
      </p:sp>
      <p:pic>
        <p:nvPicPr>
          <p:cNvPr id="4" name="Picture 3">
            <a:extLst>
              <a:ext uri="{FF2B5EF4-FFF2-40B4-BE49-F238E27FC236}">
                <a16:creationId xmlns:a16="http://schemas.microsoft.com/office/drawing/2014/main" id="{A419F5C7-CD5F-9045-9C42-D1C99DB0047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0511" y="3356991"/>
            <a:ext cx="8861345" cy="2769171"/>
          </a:xfrm>
          <a:prstGeom prst="rect">
            <a:avLst/>
          </a:prstGeom>
        </p:spPr>
      </p:pic>
      <p:sp>
        <p:nvSpPr>
          <p:cNvPr id="6" name="Rectangle 5">
            <a:extLst>
              <a:ext uri="{FF2B5EF4-FFF2-40B4-BE49-F238E27FC236}">
                <a16:creationId xmlns:a16="http://schemas.microsoft.com/office/drawing/2014/main" id="{1ED7305D-E416-AF4D-BECA-DD6292B15FF9}"/>
              </a:ext>
            </a:extLst>
          </p:cNvPr>
          <p:cNvSpPr/>
          <p:nvPr/>
        </p:nvSpPr>
        <p:spPr>
          <a:xfrm>
            <a:off x="381000" y="64008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solidFill>
                  <a:srgbClr val="C00000"/>
                </a:solidFill>
              </a:rPr>
              <a:t>  ** Code available at </a:t>
            </a:r>
            <a:r>
              <a:rPr lang="en-US" dirty="0">
                <a:solidFill>
                  <a:srgbClr val="C00000"/>
                </a:solidFill>
                <a:hlinkClick r:id="rId4"/>
              </a:rPr>
              <a:t>https://github.com/THUDM/GATNE</a:t>
            </a:r>
            <a:r>
              <a:rPr lang="en-US" dirty="0">
                <a:solidFill>
                  <a:srgbClr val="C00000"/>
                </a:solidFill>
              </a:rPr>
              <a:t>  </a:t>
            </a:r>
          </a:p>
        </p:txBody>
      </p:sp>
    </p:spTree>
    <p:extLst>
      <p:ext uri="{BB962C8B-B14F-4D97-AF65-F5344CB8AC3E}">
        <p14:creationId xmlns:p14="http://schemas.microsoft.com/office/powerpoint/2010/main" val="22797627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507B6-4AAE-674B-9A12-1AA7FADAF449}"/>
              </a:ext>
            </a:extLst>
          </p:cNvPr>
          <p:cNvSpPr>
            <a:spLocks noGrp="1"/>
          </p:cNvSpPr>
          <p:nvPr>
            <p:ph type="title"/>
          </p:nvPr>
        </p:nvSpPr>
        <p:spPr/>
        <p:txBody>
          <a:bodyPr/>
          <a:lstStyle/>
          <a:p>
            <a:r>
              <a:rPr lang="en-US" dirty="0"/>
              <a:t>Link Prediction Results</a:t>
            </a:r>
          </a:p>
        </p:txBody>
      </p:sp>
      <p:sp>
        <p:nvSpPr>
          <p:cNvPr id="3" name="Content Placeholder 2">
            <a:extLst>
              <a:ext uri="{FF2B5EF4-FFF2-40B4-BE49-F238E27FC236}">
                <a16:creationId xmlns:a16="http://schemas.microsoft.com/office/drawing/2014/main" id="{2AF35B45-F680-5B46-A1F1-5D2CC961A17B}"/>
              </a:ext>
            </a:extLst>
          </p:cNvPr>
          <p:cNvSpPr>
            <a:spLocks noGrp="1"/>
          </p:cNvSpPr>
          <p:nvPr>
            <p:ph idx="1"/>
          </p:nvPr>
        </p:nvSpPr>
        <p:spPr/>
        <p:txBody>
          <a:bodyPr/>
          <a:lstStyle/>
          <a:p>
            <a:r>
              <a:rPr lang="en-US" sz="2400" dirty="0"/>
              <a:t>Data</a:t>
            </a:r>
          </a:p>
          <a:p>
            <a:pPr lvl="1"/>
            <a:r>
              <a:rPr lang="en-US" sz="2000" dirty="0"/>
              <a:t>Small: Amazon, YouTube, Twitter w/ 10</a:t>
            </a:r>
            <a:r>
              <a:rPr lang="en-US" sz="2000" i="1" dirty="0"/>
              <a:t>K</a:t>
            </a:r>
            <a:r>
              <a:rPr lang="en-US" sz="2000" dirty="0"/>
              <a:t> nodes</a:t>
            </a:r>
          </a:p>
          <a:p>
            <a:pPr lvl="1"/>
            <a:r>
              <a:rPr lang="en-US" sz="2000" dirty="0"/>
              <a:t>Large: Alibaba w/ </a:t>
            </a:r>
            <a:r>
              <a:rPr lang="en-US" sz="2000" dirty="0">
                <a:solidFill>
                  <a:srgbClr val="C00000"/>
                </a:solidFill>
              </a:rPr>
              <a:t>40M nodes </a:t>
            </a:r>
            <a:r>
              <a:rPr lang="en-US" sz="2000" dirty="0"/>
              <a:t>and </a:t>
            </a:r>
            <a:r>
              <a:rPr lang="en-US" sz="2000" dirty="0">
                <a:solidFill>
                  <a:srgbClr val="C00000"/>
                </a:solidFill>
              </a:rPr>
              <a:t>0.5B edges</a:t>
            </a:r>
          </a:p>
          <a:p>
            <a:pPr lvl="1"/>
            <a:endParaRPr lang="en-US" sz="2000" dirty="0"/>
          </a:p>
        </p:txBody>
      </p:sp>
      <p:pic>
        <p:nvPicPr>
          <p:cNvPr id="4" name="Picture 3">
            <a:extLst>
              <a:ext uri="{FF2B5EF4-FFF2-40B4-BE49-F238E27FC236}">
                <a16:creationId xmlns:a16="http://schemas.microsoft.com/office/drawing/2014/main" id="{67BCA207-ED96-BF47-BEC8-AA8198ED8CE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635117"/>
            <a:ext cx="9906000" cy="3026131"/>
          </a:xfrm>
          <a:prstGeom prst="rect">
            <a:avLst/>
          </a:prstGeom>
        </p:spPr>
      </p:pic>
      <p:sp>
        <p:nvSpPr>
          <p:cNvPr id="5" name="文本框 4">
            <a:extLst>
              <a:ext uri="{FF2B5EF4-FFF2-40B4-BE49-F238E27FC236}">
                <a16:creationId xmlns:a16="http://schemas.microsoft.com/office/drawing/2014/main" id="{16ADF186-2300-6742-8E67-C0450E75AE8C}"/>
              </a:ext>
            </a:extLst>
          </p:cNvPr>
          <p:cNvSpPr txBox="1"/>
          <p:nvPr/>
        </p:nvSpPr>
        <p:spPr>
          <a:xfrm>
            <a:off x="1121680" y="5765194"/>
            <a:ext cx="7597552" cy="400110"/>
          </a:xfrm>
          <a:prstGeom prst="rect">
            <a:avLst/>
          </a:prstGeom>
          <a:noFill/>
        </p:spPr>
        <p:txBody>
          <a:bodyPr wrap="square" rtlCol="0">
            <a:spAutoFit/>
          </a:bodyPr>
          <a:lstStyle/>
          <a:p>
            <a:r>
              <a:rPr lang="en-US" altLang="zh-CN" sz="2000" dirty="0"/>
              <a:t>GATNE outperforms all sorts of baselines in the various datasets. </a:t>
            </a:r>
          </a:p>
        </p:txBody>
      </p:sp>
      <p:sp>
        <p:nvSpPr>
          <p:cNvPr id="7" name="Rectangle 6">
            <a:extLst>
              <a:ext uri="{FF2B5EF4-FFF2-40B4-BE49-F238E27FC236}">
                <a16:creationId xmlns:a16="http://schemas.microsoft.com/office/drawing/2014/main" id="{6A395D7D-7B6B-9C44-8AE5-45EFD33F242C}"/>
              </a:ext>
            </a:extLst>
          </p:cNvPr>
          <p:cNvSpPr/>
          <p:nvPr/>
        </p:nvSpPr>
        <p:spPr>
          <a:xfrm>
            <a:off x="381000" y="64008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solidFill>
                  <a:srgbClr val="C00000"/>
                </a:solidFill>
              </a:rPr>
              <a:t>  ** Code available at </a:t>
            </a:r>
            <a:r>
              <a:rPr lang="en-US" dirty="0">
                <a:solidFill>
                  <a:srgbClr val="C00000"/>
                </a:solidFill>
                <a:hlinkClick r:id="rId3"/>
              </a:rPr>
              <a:t>https://github.com/THUDM/GATNE</a:t>
            </a:r>
            <a:r>
              <a:rPr lang="en-US" dirty="0">
                <a:solidFill>
                  <a:srgbClr val="C00000"/>
                </a:solidFill>
              </a:rPr>
              <a:t>  </a:t>
            </a:r>
          </a:p>
        </p:txBody>
      </p:sp>
    </p:spTree>
    <p:extLst>
      <p:ext uri="{BB962C8B-B14F-4D97-AF65-F5344CB8AC3E}">
        <p14:creationId xmlns:p14="http://schemas.microsoft.com/office/powerpoint/2010/main" val="27301547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07698-FDAD-3648-A4ED-8209A959BBD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0520F821-5F63-1B46-AFAE-D6E815E843FB}"/>
              </a:ext>
            </a:extLst>
          </p:cNvPr>
          <p:cNvSpPr>
            <a:spLocks noGrp="1"/>
          </p:cNvSpPr>
          <p:nvPr>
            <p:ph idx="1"/>
          </p:nvPr>
        </p:nvSpPr>
        <p:spPr>
          <a:xfrm>
            <a:off x="350838" y="1196975"/>
            <a:ext cx="9555162" cy="4929188"/>
          </a:xfrm>
        </p:spPr>
        <p:txBody>
          <a:bodyPr/>
          <a:lstStyle/>
          <a:p>
            <a:pPr>
              <a:spcBef>
                <a:spcPts val="1368"/>
              </a:spcBef>
            </a:pPr>
            <a:r>
              <a:rPr lang="en-US" dirty="0">
                <a:solidFill>
                  <a:schemeClr val="bg1">
                    <a:lumMod val="50000"/>
                  </a:schemeClr>
                </a:solidFill>
              </a:rPr>
              <a:t>Representation Learning for Complex Networks</a:t>
            </a:r>
          </a:p>
          <a:p>
            <a:pPr>
              <a:spcBef>
                <a:spcPts val="1368"/>
              </a:spcBef>
            </a:pPr>
            <a:r>
              <a:rPr lang="en-US" altLang="zh-CN" dirty="0">
                <a:solidFill>
                  <a:srgbClr val="C00000"/>
                </a:solidFill>
              </a:rPr>
              <a:t>Reasoning</a:t>
            </a:r>
            <a:r>
              <a:rPr lang="en-US" dirty="0">
                <a:solidFill>
                  <a:srgbClr val="C00000"/>
                </a:solidFill>
              </a:rPr>
              <a:t> </a:t>
            </a:r>
            <a:r>
              <a:rPr lang="en-US" altLang="zh-CN" dirty="0"/>
              <a:t>for</a:t>
            </a:r>
            <a:r>
              <a:rPr lang="zh-CN" altLang="en-US" dirty="0"/>
              <a:t> </a:t>
            </a:r>
            <a:r>
              <a:rPr lang="en-US" altLang="zh-CN" dirty="0"/>
              <a:t>Complex</a:t>
            </a:r>
            <a:r>
              <a:rPr lang="zh-CN" altLang="en-US" dirty="0"/>
              <a:t> </a:t>
            </a:r>
            <a:r>
              <a:rPr lang="en-US" altLang="zh-CN" dirty="0"/>
              <a:t>Scenarios</a:t>
            </a:r>
            <a:r>
              <a:rPr lang="en-US" dirty="0">
                <a:solidFill>
                  <a:srgbClr val="C00000"/>
                </a:solidFill>
              </a:rPr>
              <a:t> </a:t>
            </a:r>
            <a:endParaRPr lang="en-US" dirty="0"/>
          </a:p>
          <a:p>
            <a:pPr>
              <a:spcBef>
                <a:spcPts val="1368"/>
              </a:spcBef>
            </a:pPr>
            <a:r>
              <a:rPr lang="en-US" altLang="zh-CN" dirty="0">
                <a:solidFill>
                  <a:srgbClr val="C00000"/>
                </a:solidFill>
              </a:rPr>
              <a:t>Generation</a:t>
            </a:r>
            <a:r>
              <a:rPr lang="zh-CN" altLang="en-US" dirty="0">
                <a:solidFill>
                  <a:srgbClr val="C00000"/>
                </a:solidFill>
              </a:rPr>
              <a:t> </a:t>
            </a:r>
            <a:r>
              <a:rPr lang="en-US" altLang="zh-CN" dirty="0"/>
              <a:t>for</a:t>
            </a:r>
            <a:r>
              <a:rPr lang="zh-CN" altLang="en-US" dirty="0"/>
              <a:t> </a:t>
            </a:r>
            <a:r>
              <a:rPr lang="en-US" altLang="zh-CN" dirty="0"/>
              <a:t>Explaining</a:t>
            </a:r>
            <a:r>
              <a:rPr lang="zh-CN" altLang="en-US" dirty="0"/>
              <a:t> </a:t>
            </a:r>
            <a:r>
              <a:rPr lang="en-US" altLang="zh-CN" dirty="0"/>
              <a:t>Prediction</a:t>
            </a:r>
            <a:endParaRPr lang="en-US" dirty="0"/>
          </a:p>
          <a:p>
            <a:pPr>
              <a:spcBef>
                <a:spcPts val="1368"/>
              </a:spcBef>
            </a:pPr>
            <a:r>
              <a:rPr lang="en-US" dirty="0"/>
              <a:t>Conclusion and Q&amp;A</a:t>
            </a:r>
          </a:p>
        </p:txBody>
      </p:sp>
    </p:spTree>
    <p:extLst>
      <p:ext uri="{BB962C8B-B14F-4D97-AF65-F5344CB8AC3E}">
        <p14:creationId xmlns:p14="http://schemas.microsoft.com/office/powerpoint/2010/main" val="34050463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solidFill>
                  <a:srgbClr val="C00000"/>
                </a:solidFill>
              </a:rPr>
              <a:t>Reasoning</a:t>
            </a:r>
            <a:r>
              <a:rPr lang="en-US" altLang="zh-CN" dirty="0"/>
              <a:t> Example: Multi-hop</a:t>
            </a:r>
            <a:r>
              <a:rPr lang="zh-CN" altLang="en-US" dirty="0"/>
              <a:t> </a:t>
            </a:r>
            <a:r>
              <a:rPr lang="en-US" altLang="zh-CN" dirty="0"/>
              <a:t>QA</a:t>
            </a:r>
            <a:endParaRPr lang="en-US" dirty="0"/>
          </a:p>
        </p:txBody>
      </p:sp>
      <p:pic>
        <p:nvPicPr>
          <p:cNvPr id="7" name="Content Placeholder 6"/>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l="9877" t="1745" r="12616" b="87797"/>
          <a:stretch/>
        </p:blipFill>
        <p:spPr>
          <a:xfrm>
            <a:off x="745142" y="1124794"/>
            <a:ext cx="8216652" cy="768743"/>
          </a:xfrm>
          <a:prstGeom prst="rect">
            <a:avLst/>
          </a:prstGeom>
        </p:spPr>
      </p:pic>
      <p:sp>
        <p:nvSpPr>
          <p:cNvPr id="9" name="Folded Corner 8"/>
          <p:cNvSpPr/>
          <p:nvPr/>
        </p:nvSpPr>
        <p:spPr>
          <a:xfrm>
            <a:off x="1339973" y="2251056"/>
            <a:ext cx="1545579" cy="1910624"/>
          </a:xfrm>
          <a:prstGeom prst="foldedCorner">
            <a:avLst/>
          </a:prstGeom>
          <a:effectLst>
            <a:outerShdw blurRad="50800" dist="762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CN" sz="1050" dirty="0">
              <a:solidFill>
                <a:sysClr val="windowText" lastClr="000000"/>
              </a:solidFill>
            </a:endParaRPr>
          </a:p>
        </p:txBody>
      </p:sp>
      <p:grpSp>
        <p:nvGrpSpPr>
          <p:cNvPr id="14" name="Group 13"/>
          <p:cNvGrpSpPr/>
          <p:nvPr/>
        </p:nvGrpSpPr>
        <p:grpSpPr>
          <a:xfrm>
            <a:off x="6563521" y="3953126"/>
            <a:ext cx="2411222" cy="2339134"/>
            <a:chOff x="5071685" y="3193064"/>
            <a:chExt cx="1392502" cy="1520546"/>
          </a:xfrm>
        </p:grpSpPr>
        <p:sp>
          <p:nvSpPr>
            <p:cNvPr id="10" name="Rectangle 9"/>
            <p:cNvSpPr/>
            <p:nvPr/>
          </p:nvSpPr>
          <p:spPr>
            <a:xfrm>
              <a:off x="5485052" y="3193064"/>
              <a:ext cx="979135" cy="1215746"/>
            </a:xfrm>
            <a:prstGeom prst="rect">
              <a:avLst/>
            </a:prstGeom>
            <a:effectLst>
              <a:outerShdw blurRad="50800" dist="762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1" name="Rectangle 10"/>
            <p:cNvSpPr/>
            <p:nvPr/>
          </p:nvSpPr>
          <p:spPr>
            <a:xfrm>
              <a:off x="5278368" y="3345464"/>
              <a:ext cx="979135" cy="1215746"/>
            </a:xfrm>
            <a:prstGeom prst="rect">
              <a:avLst/>
            </a:prstGeom>
            <a:effectLst>
              <a:outerShdw blurRad="50800" dist="762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Folded Corner 11"/>
            <p:cNvSpPr/>
            <p:nvPr/>
          </p:nvSpPr>
          <p:spPr>
            <a:xfrm>
              <a:off x="5071685" y="3497864"/>
              <a:ext cx="979135" cy="1215746"/>
            </a:xfrm>
            <a:prstGeom prst="foldedCorner">
              <a:avLst/>
            </a:prstGeom>
            <a:effectLst>
              <a:outerShdw blurRad="50800" dist="762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16" name="TextBox 15"/>
          <p:cNvSpPr txBox="1"/>
          <p:nvPr/>
        </p:nvSpPr>
        <p:spPr>
          <a:xfrm>
            <a:off x="1422917" y="2672045"/>
            <a:ext cx="1420152" cy="1338828"/>
          </a:xfrm>
          <a:prstGeom prst="rect">
            <a:avLst/>
          </a:prstGeom>
          <a:noFill/>
        </p:spPr>
        <p:txBody>
          <a:bodyPr wrap="square" rtlCol="0">
            <a:spAutoFit/>
          </a:bodyPr>
          <a:lstStyle/>
          <a:p>
            <a:r>
              <a:rPr lang="en-US" sz="900" dirty="0"/>
              <a:t>The Quality Cafe is a now-defunct diner in Los Angeles, California. The restaurant has appeared as a location featured in a number of Hollywood films, including Old School, Gone in 60 Seconds, ...</a:t>
            </a:r>
          </a:p>
        </p:txBody>
      </p:sp>
      <p:sp>
        <p:nvSpPr>
          <p:cNvPr id="17" name="TextBox 16"/>
          <p:cNvSpPr txBox="1"/>
          <p:nvPr/>
        </p:nvSpPr>
        <p:spPr>
          <a:xfrm>
            <a:off x="1382458" y="2275332"/>
            <a:ext cx="1503095" cy="369332"/>
          </a:xfrm>
          <a:prstGeom prst="rect">
            <a:avLst/>
          </a:prstGeom>
          <a:noFill/>
        </p:spPr>
        <p:txBody>
          <a:bodyPr wrap="square" rtlCol="0">
            <a:spAutoFit/>
          </a:bodyPr>
          <a:lstStyle/>
          <a:p>
            <a:pPr algn="ctr"/>
            <a:r>
              <a:rPr lang="en-US" dirty="0"/>
              <a:t>Quality Ca</a:t>
            </a:r>
            <a:r>
              <a:rPr lang="en-US" altLang="zh-CN" dirty="0"/>
              <a:t>fé</a:t>
            </a:r>
          </a:p>
        </p:txBody>
      </p:sp>
      <p:sp>
        <p:nvSpPr>
          <p:cNvPr id="19" name="Folded Corner 18"/>
          <p:cNvSpPr/>
          <p:nvPr/>
        </p:nvSpPr>
        <p:spPr>
          <a:xfrm>
            <a:off x="3343788" y="2273700"/>
            <a:ext cx="1586040" cy="1910624"/>
          </a:xfrm>
          <a:prstGeom prst="foldedCorner">
            <a:avLst/>
          </a:prstGeom>
          <a:effectLst>
            <a:outerShdw blurRad="50800" dist="762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CN" sz="1050" dirty="0">
              <a:solidFill>
                <a:sysClr val="windowText" lastClr="000000"/>
              </a:solidFill>
            </a:endParaRPr>
          </a:p>
        </p:txBody>
      </p:sp>
      <p:sp>
        <p:nvSpPr>
          <p:cNvPr id="20" name="TextBox 19"/>
          <p:cNvSpPr txBox="1"/>
          <p:nvPr/>
        </p:nvSpPr>
        <p:spPr>
          <a:xfrm>
            <a:off x="3426732" y="2694690"/>
            <a:ext cx="1420152" cy="1200329"/>
          </a:xfrm>
          <a:prstGeom prst="rect">
            <a:avLst/>
          </a:prstGeom>
          <a:noFill/>
        </p:spPr>
        <p:txBody>
          <a:bodyPr wrap="square" rtlCol="0">
            <a:spAutoFit/>
          </a:bodyPr>
          <a:lstStyle/>
          <a:p>
            <a:r>
              <a:rPr lang="en-US" sz="900" dirty="0"/>
              <a:t>Los Angeles is the most populous city in California, the second most populous city in the United States, after New York City, and the third most populous city in North America.</a:t>
            </a:r>
          </a:p>
        </p:txBody>
      </p:sp>
      <p:sp>
        <p:nvSpPr>
          <p:cNvPr id="21" name="TextBox 20"/>
          <p:cNvSpPr txBox="1"/>
          <p:nvPr/>
        </p:nvSpPr>
        <p:spPr>
          <a:xfrm>
            <a:off x="3386273" y="2297976"/>
            <a:ext cx="1503095" cy="369332"/>
          </a:xfrm>
          <a:prstGeom prst="rect">
            <a:avLst/>
          </a:prstGeom>
          <a:noFill/>
        </p:spPr>
        <p:txBody>
          <a:bodyPr wrap="square" rtlCol="0">
            <a:spAutoFit/>
          </a:bodyPr>
          <a:lstStyle/>
          <a:p>
            <a:pPr algn="ctr"/>
            <a:r>
              <a:rPr lang="en-US" altLang="zh-CN" dirty="0"/>
              <a:t>Los</a:t>
            </a:r>
            <a:r>
              <a:rPr lang="zh-CN" altLang="en-US" dirty="0"/>
              <a:t> </a:t>
            </a:r>
            <a:r>
              <a:rPr lang="en-US" altLang="zh-CN" dirty="0"/>
              <a:t>Angeles</a:t>
            </a:r>
          </a:p>
        </p:txBody>
      </p:sp>
      <p:sp>
        <p:nvSpPr>
          <p:cNvPr id="22" name="Folded Corner 21"/>
          <p:cNvSpPr/>
          <p:nvPr/>
        </p:nvSpPr>
        <p:spPr>
          <a:xfrm>
            <a:off x="1655401" y="4355224"/>
            <a:ext cx="1586040" cy="1910624"/>
          </a:xfrm>
          <a:prstGeom prst="foldedCorner">
            <a:avLst/>
          </a:prstGeom>
          <a:effectLst>
            <a:outerShdw blurRad="50800" dist="762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CN" sz="1050" dirty="0">
              <a:solidFill>
                <a:sysClr val="windowText" lastClr="000000"/>
              </a:solidFill>
            </a:endParaRPr>
          </a:p>
        </p:txBody>
      </p:sp>
      <p:sp>
        <p:nvSpPr>
          <p:cNvPr id="23" name="TextBox 22"/>
          <p:cNvSpPr txBox="1"/>
          <p:nvPr/>
        </p:nvSpPr>
        <p:spPr>
          <a:xfrm>
            <a:off x="1738345" y="4832858"/>
            <a:ext cx="1389636" cy="1061829"/>
          </a:xfrm>
          <a:prstGeom prst="rect">
            <a:avLst/>
          </a:prstGeom>
          <a:noFill/>
        </p:spPr>
        <p:txBody>
          <a:bodyPr wrap="square" rtlCol="0">
            <a:spAutoFit/>
          </a:bodyPr>
          <a:lstStyle/>
          <a:p>
            <a:r>
              <a:rPr lang="en-US" sz="900" dirty="0"/>
              <a:t>Old School is a 2003 American comedy film released by Dream</a:t>
            </a:r>
            <a:r>
              <a:rPr lang="zh-CN" altLang="en-US" sz="900" dirty="0"/>
              <a:t> </a:t>
            </a:r>
            <a:r>
              <a:rPr lang="en-US" sz="900" dirty="0"/>
              <a:t>Works Pictures and The Montecito Picture Company and directed by Todd Phillips.</a:t>
            </a:r>
          </a:p>
        </p:txBody>
      </p:sp>
      <p:sp>
        <p:nvSpPr>
          <p:cNvPr id="24" name="TextBox 23"/>
          <p:cNvSpPr txBox="1"/>
          <p:nvPr/>
        </p:nvSpPr>
        <p:spPr>
          <a:xfrm>
            <a:off x="1697886" y="4436144"/>
            <a:ext cx="1503095" cy="369332"/>
          </a:xfrm>
          <a:prstGeom prst="rect">
            <a:avLst/>
          </a:prstGeom>
          <a:noFill/>
        </p:spPr>
        <p:txBody>
          <a:bodyPr wrap="square" rtlCol="0">
            <a:spAutoFit/>
          </a:bodyPr>
          <a:lstStyle/>
          <a:p>
            <a:pPr algn="ctr"/>
            <a:r>
              <a:rPr lang="en-US" altLang="zh-CN" dirty="0"/>
              <a:t>Old</a:t>
            </a:r>
            <a:r>
              <a:rPr lang="zh-CN" altLang="en-US" dirty="0"/>
              <a:t> </a:t>
            </a:r>
            <a:r>
              <a:rPr lang="en-US" altLang="zh-CN" dirty="0"/>
              <a:t>School</a:t>
            </a:r>
          </a:p>
        </p:txBody>
      </p:sp>
      <p:sp>
        <p:nvSpPr>
          <p:cNvPr id="25" name="Folded Corner 24"/>
          <p:cNvSpPr/>
          <p:nvPr/>
        </p:nvSpPr>
        <p:spPr>
          <a:xfrm>
            <a:off x="3976024" y="4381636"/>
            <a:ext cx="1586040" cy="1910624"/>
          </a:xfrm>
          <a:prstGeom prst="foldedCorner">
            <a:avLst/>
          </a:prstGeom>
          <a:effectLst>
            <a:outerShdw blurRad="50800" dist="762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CN" sz="1050" dirty="0">
              <a:solidFill>
                <a:sysClr val="windowText" lastClr="000000"/>
              </a:solidFill>
            </a:endParaRPr>
          </a:p>
        </p:txBody>
      </p:sp>
      <p:sp>
        <p:nvSpPr>
          <p:cNvPr id="26" name="TextBox 25"/>
          <p:cNvSpPr txBox="1"/>
          <p:nvPr/>
        </p:nvSpPr>
        <p:spPr>
          <a:xfrm>
            <a:off x="4058968" y="4723784"/>
            <a:ext cx="1420152" cy="1477328"/>
          </a:xfrm>
          <a:prstGeom prst="rect">
            <a:avLst/>
          </a:prstGeom>
          <a:noFill/>
        </p:spPr>
        <p:txBody>
          <a:bodyPr wrap="square" rtlCol="0">
            <a:spAutoFit/>
          </a:bodyPr>
          <a:lstStyle/>
          <a:p>
            <a:r>
              <a:rPr lang="en-US" sz="900" dirty="0"/>
              <a:t>Todd Phillips is an American director, producer, screenwriter, and actor. He is best known for writing and directing films, including Road Trip (2000), Old School (2003), </a:t>
            </a:r>
            <a:r>
              <a:rPr lang="en-US" sz="900" dirty="0" err="1"/>
              <a:t>Starsky</a:t>
            </a:r>
            <a:r>
              <a:rPr lang="en-US" sz="900" dirty="0"/>
              <a:t> &amp; Hutch (2004), and The Hangover Trilogy</a:t>
            </a:r>
            <a:r>
              <a:rPr lang="en-US" altLang="zh-CN" sz="900" dirty="0"/>
              <a:t>.</a:t>
            </a:r>
            <a:endParaRPr lang="en-US" sz="900" dirty="0"/>
          </a:p>
        </p:txBody>
      </p:sp>
      <p:sp>
        <p:nvSpPr>
          <p:cNvPr id="27" name="TextBox 26"/>
          <p:cNvSpPr txBox="1"/>
          <p:nvPr/>
        </p:nvSpPr>
        <p:spPr>
          <a:xfrm>
            <a:off x="4018509" y="4405912"/>
            <a:ext cx="1503095" cy="369332"/>
          </a:xfrm>
          <a:prstGeom prst="rect">
            <a:avLst/>
          </a:prstGeom>
          <a:noFill/>
        </p:spPr>
        <p:txBody>
          <a:bodyPr wrap="square" rtlCol="0">
            <a:spAutoFit/>
          </a:bodyPr>
          <a:lstStyle/>
          <a:p>
            <a:pPr algn="ctr"/>
            <a:r>
              <a:rPr lang="en-US" altLang="zh-CN" dirty="0"/>
              <a:t>Todd</a:t>
            </a:r>
            <a:r>
              <a:rPr lang="zh-CN" altLang="en-US" dirty="0"/>
              <a:t> </a:t>
            </a:r>
            <a:r>
              <a:rPr lang="en-US" altLang="zh-CN" dirty="0"/>
              <a:t>Phillips</a:t>
            </a:r>
          </a:p>
        </p:txBody>
      </p:sp>
      <p:sp>
        <p:nvSpPr>
          <p:cNvPr id="28" name="Folded Corner 27"/>
          <p:cNvSpPr/>
          <p:nvPr/>
        </p:nvSpPr>
        <p:spPr>
          <a:xfrm>
            <a:off x="5425104" y="2265608"/>
            <a:ext cx="1586040" cy="1910624"/>
          </a:xfrm>
          <a:prstGeom prst="foldedCorner">
            <a:avLst/>
          </a:prstGeom>
          <a:effectLst>
            <a:outerShdw blurRad="50800" dist="762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CN" sz="1050" dirty="0">
              <a:solidFill>
                <a:sysClr val="windowText" lastClr="000000"/>
              </a:solidFill>
            </a:endParaRPr>
          </a:p>
        </p:txBody>
      </p:sp>
      <p:sp>
        <p:nvSpPr>
          <p:cNvPr id="29" name="TextBox 28"/>
          <p:cNvSpPr txBox="1"/>
          <p:nvPr/>
        </p:nvSpPr>
        <p:spPr>
          <a:xfrm>
            <a:off x="5508048" y="2654229"/>
            <a:ext cx="1420152" cy="1338828"/>
          </a:xfrm>
          <a:prstGeom prst="rect">
            <a:avLst/>
          </a:prstGeom>
          <a:noFill/>
        </p:spPr>
        <p:txBody>
          <a:bodyPr wrap="square" rtlCol="0">
            <a:spAutoFit/>
          </a:bodyPr>
          <a:lstStyle/>
          <a:p>
            <a:r>
              <a:rPr lang="en-US" sz="900" dirty="0"/>
              <a:t>Alessandro </a:t>
            </a:r>
            <a:r>
              <a:rPr lang="en-US" sz="900" dirty="0" err="1"/>
              <a:t>Moschitti</a:t>
            </a:r>
            <a:r>
              <a:rPr lang="en-US" sz="900" dirty="0"/>
              <a:t> is a professor of the CS Department of the University of Trento, Italy. He is currently a Principal Research Scientist of the Qatar Computing Research Institute (QCRI)</a:t>
            </a:r>
          </a:p>
        </p:txBody>
      </p:sp>
      <p:sp>
        <p:nvSpPr>
          <p:cNvPr id="31" name="TextBox 30"/>
          <p:cNvSpPr txBox="1"/>
          <p:nvPr/>
        </p:nvSpPr>
        <p:spPr>
          <a:xfrm>
            <a:off x="5392736" y="2325558"/>
            <a:ext cx="1666822" cy="276999"/>
          </a:xfrm>
          <a:prstGeom prst="rect">
            <a:avLst/>
          </a:prstGeom>
          <a:noFill/>
        </p:spPr>
        <p:txBody>
          <a:bodyPr wrap="square" rtlCol="0">
            <a:spAutoFit/>
          </a:bodyPr>
          <a:lstStyle/>
          <a:p>
            <a:pPr algn="ctr"/>
            <a:r>
              <a:rPr lang="en-US" sz="1200" dirty="0"/>
              <a:t>Alessandro</a:t>
            </a:r>
            <a:r>
              <a:rPr lang="zh-CN" altLang="en-US" sz="1200" dirty="0"/>
              <a:t> </a:t>
            </a:r>
            <a:r>
              <a:rPr lang="en-US" sz="1200" dirty="0" err="1"/>
              <a:t>Moschitti</a:t>
            </a:r>
            <a:endParaRPr lang="en-US" altLang="zh-CN" sz="1200" dirty="0"/>
          </a:p>
        </p:txBody>
      </p:sp>
      <p:sp>
        <p:nvSpPr>
          <p:cNvPr id="32" name="TextBox 31"/>
          <p:cNvSpPr txBox="1"/>
          <p:nvPr/>
        </p:nvSpPr>
        <p:spPr>
          <a:xfrm>
            <a:off x="6620845" y="4457329"/>
            <a:ext cx="1564392" cy="276999"/>
          </a:xfrm>
          <a:prstGeom prst="rect">
            <a:avLst/>
          </a:prstGeom>
          <a:noFill/>
        </p:spPr>
        <p:txBody>
          <a:bodyPr wrap="square" rtlCol="0">
            <a:spAutoFit/>
          </a:bodyPr>
          <a:lstStyle/>
          <a:p>
            <a:r>
              <a:rPr lang="en-US" altLang="zh-CN" sz="1200" dirty="0"/>
              <a:t>Tsinghua</a:t>
            </a:r>
            <a:r>
              <a:rPr lang="zh-CN" altLang="en-US" sz="1200" dirty="0"/>
              <a:t> </a:t>
            </a:r>
            <a:r>
              <a:rPr lang="en-US" altLang="zh-CN" sz="1200" dirty="0"/>
              <a:t>University</a:t>
            </a:r>
          </a:p>
        </p:txBody>
      </p:sp>
      <p:sp>
        <p:nvSpPr>
          <p:cNvPr id="33" name="TextBox 32"/>
          <p:cNvSpPr txBox="1"/>
          <p:nvPr/>
        </p:nvSpPr>
        <p:spPr>
          <a:xfrm>
            <a:off x="6620845" y="4723784"/>
            <a:ext cx="1598894" cy="1477328"/>
          </a:xfrm>
          <a:prstGeom prst="rect">
            <a:avLst/>
          </a:prstGeom>
          <a:noFill/>
        </p:spPr>
        <p:txBody>
          <a:bodyPr wrap="square" rtlCol="0">
            <a:spAutoFit/>
          </a:bodyPr>
          <a:lstStyle/>
          <a:p>
            <a:r>
              <a:rPr lang="en-US" sz="900" dirty="0"/>
              <a:t>Tsinghua University is a major research university in Beijing and dedicated to academic excellence</a:t>
            </a:r>
            <a:r>
              <a:rPr lang="zh-CN" altLang="en-US" sz="900" dirty="0"/>
              <a:t> </a:t>
            </a:r>
            <a:r>
              <a:rPr lang="en-US" sz="900" dirty="0"/>
              <a:t>and global development. Tsinghua is perennially ranked as one of the top academic institutions in China, Asia, and worldwide...</a:t>
            </a:r>
          </a:p>
        </p:txBody>
      </p:sp>
      <p:pic>
        <p:nvPicPr>
          <p:cNvPr id="34" name="Picture 3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23826" y="2139319"/>
            <a:ext cx="1537968" cy="1766100"/>
          </a:xfrm>
          <a:prstGeom prst="rect">
            <a:avLst/>
          </a:prstGeom>
        </p:spPr>
      </p:pic>
    </p:spTree>
    <p:extLst>
      <p:ext uri="{BB962C8B-B14F-4D97-AF65-F5344CB8AC3E}">
        <p14:creationId xmlns:p14="http://schemas.microsoft.com/office/powerpoint/2010/main" val="654198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1"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childTnLst>
                          </p:cTn>
                        </p:par>
                        <p:par>
                          <p:cTn id="41" fill="hold">
                            <p:stCondLst>
                              <p:cond delay="0"/>
                            </p:stCondLst>
                            <p:childTnLst>
                              <p:par>
                                <p:cTn id="42" presetID="3" presetClass="emph" presetSubtype="2" fill="hold" grpId="0" nodeType="afterEffect">
                                  <p:stCondLst>
                                    <p:cond delay="0"/>
                                  </p:stCondLst>
                                  <p:childTnLst>
                                    <p:animClr clrSpc="rgb" dir="cw">
                                      <p:cBhvr override="childStyle">
                                        <p:cTn id="43" dur="500" fill="hold"/>
                                        <p:tgtEl>
                                          <p:spTgt spid="21"/>
                                        </p:tgtEl>
                                        <p:attrNameLst>
                                          <p:attrName>style.color</p:attrName>
                                        </p:attrNameLst>
                                      </p:cBhvr>
                                      <p:to>
                                        <a:srgbClr val="FF2600"/>
                                      </p:to>
                                    </p:animClr>
                                  </p:childTnLst>
                                </p:cTn>
                              </p:par>
                              <p:par>
                                <p:cTn id="44" presetID="3" presetClass="emph" presetSubtype="2" fill="hold" grpId="0" nodeType="withEffect">
                                  <p:stCondLst>
                                    <p:cond delay="0"/>
                                  </p:stCondLst>
                                  <p:childTnLst>
                                    <p:animClr clrSpc="rgb" dir="cw">
                                      <p:cBhvr override="childStyle">
                                        <p:cTn id="45" dur="500" fill="hold"/>
                                        <p:tgtEl>
                                          <p:spTgt spid="17"/>
                                        </p:tgtEl>
                                        <p:attrNameLst>
                                          <p:attrName>style.color</p:attrName>
                                        </p:attrNameLst>
                                      </p:cBhvr>
                                      <p:to>
                                        <a:srgbClr val="FF2600"/>
                                      </p:to>
                                    </p:animClr>
                                  </p:childTnLst>
                                </p:cTn>
                              </p:par>
                              <p:par>
                                <p:cTn id="46" presetID="3" presetClass="emph" presetSubtype="2" fill="hold" grpId="0" nodeType="withEffect">
                                  <p:stCondLst>
                                    <p:cond delay="0"/>
                                  </p:stCondLst>
                                  <p:childTnLst>
                                    <p:animClr clrSpc="rgb" dir="cw">
                                      <p:cBhvr override="childStyle">
                                        <p:cTn id="47" dur="500" fill="hold"/>
                                        <p:tgtEl>
                                          <p:spTgt spid="24"/>
                                        </p:tgtEl>
                                        <p:attrNameLst>
                                          <p:attrName>style.color</p:attrName>
                                        </p:attrNameLst>
                                      </p:cBhvr>
                                      <p:to>
                                        <a:srgbClr val="FF2600"/>
                                      </p:to>
                                    </p:animClr>
                                  </p:childTnLst>
                                </p:cTn>
                              </p:par>
                              <p:par>
                                <p:cTn id="48" presetID="3" presetClass="emph" presetSubtype="2" fill="hold" grpId="0" nodeType="withEffect">
                                  <p:stCondLst>
                                    <p:cond delay="0"/>
                                  </p:stCondLst>
                                  <p:childTnLst>
                                    <p:animClr clrSpc="rgb" dir="cw">
                                      <p:cBhvr override="childStyle">
                                        <p:cTn id="49" dur="500" fill="hold"/>
                                        <p:tgtEl>
                                          <p:spTgt spid="27"/>
                                        </p:tgtEl>
                                        <p:attrNameLst>
                                          <p:attrName>style.color</p:attrName>
                                        </p:attrNameLst>
                                      </p:cBhvr>
                                      <p:to>
                                        <a:srgbClr val="FF2600"/>
                                      </p:to>
                                    </p:animClr>
                                  </p:childTnLst>
                                </p:cTn>
                              </p:par>
                              <p:par>
                                <p:cTn id="50" presetID="1" presetClass="entr" presetSubtype="0" fill="hold" nodeType="withEffect">
                                  <p:stCondLst>
                                    <p:cond delay="0"/>
                                  </p:stCondLst>
                                  <p:childTnLst>
                                    <p:set>
                                      <p:cBhvr>
                                        <p:cTn id="51"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p:bldP spid="17" grpId="0"/>
      <p:bldP spid="17" grpId="1"/>
      <p:bldP spid="19" grpId="0" animBg="1"/>
      <p:bldP spid="20" grpId="0"/>
      <p:bldP spid="21" grpId="0"/>
      <p:bldP spid="21" grpId="1"/>
      <p:bldP spid="22" grpId="0" animBg="1"/>
      <p:bldP spid="23" grpId="0"/>
      <p:bldP spid="24" grpId="0"/>
      <p:bldP spid="24" grpId="1"/>
      <p:bldP spid="25" grpId="0" animBg="1"/>
      <p:bldP spid="26" grpId="0"/>
      <p:bldP spid="27" grpId="0"/>
      <p:bldP spid="27" grpId="1"/>
      <p:bldP spid="28" grpId="0" animBg="1"/>
      <p:bldP spid="29" grpId="0"/>
      <p:bldP spid="31" grpId="0"/>
      <p:bldP spid="32" grpId="0"/>
      <p:bldP spid="3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Ideal Results</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88907" y="981075"/>
            <a:ext cx="7445969" cy="5162957"/>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88907" y="981075"/>
            <a:ext cx="7445969" cy="5162957"/>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188907" y="981075"/>
            <a:ext cx="7445969" cy="5162957"/>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188907" y="981075"/>
            <a:ext cx="7445969" cy="5162957"/>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311584" y="887605"/>
            <a:ext cx="7088623" cy="5256427"/>
          </a:xfrm>
          <a:prstGeom prst="rect">
            <a:avLst/>
          </a:prstGeom>
        </p:spPr>
      </p:pic>
    </p:spTree>
    <p:extLst>
      <p:ext uri="{BB962C8B-B14F-4D97-AF65-F5344CB8AC3E}">
        <p14:creationId xmlns:p14="http://schemas.microsoft.com/office/powerpoint/2010/main" val="37980217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14992-372C-9E42-BAC0-61AF0A791F07}"/>
              </a:ext>
            </a:extLst>
          </p:cNvPr>
          <p:cNvSpPr>
            <a:spLocks noGrp="1"/>
          </p:cNvSpPr>
          <p:nvPr>
            <p:ph type="title"/>
          </p:nvPr>
        </p:nvSpPr>
        <p:spPr/>
        <p:txBody>
          <a:bodyPr/>
          <a:lstStyle/>
          <a:p>
            <a:r>
              <a:rPr lang="en-US" dirty="0"/>
              <a:t>Connecting to Cognitive Science</a:t>
            </a:r>
          </a:p>
        </p:txBody>
      </p:sp>
      <p:sp>
        <p:nvSpPr>
          <p:cNvPr id="6" name="Rectangle 5">
            <a:extLst>
              <a:ext uri="{FF2B5EF4-FFF2-40B4-BE49-F238E27FC236}">
                <a16:creationId xmlns:a16="http://schemas.microsoft.com/office/drawing/2014/main" id="{E585AE35-8153-E94F-BBE4-8FB6AC144D8B}"/>
              </a:ext>
            </a:extLst>
          </p:cNvPr>
          <p:cNvSpPr/>
          <p:nvPr/>
        </p:nvSpPr>
        <p:spPr>
          <a:xfrm>
            <a:off x="2828764" y="4847335"/>
            <a:ext cx="4212468"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Dual Process Theory</a:t>
            </a:r>
          </a:p>
        </p:txBody>
      </p:sp>
      <p:grpSp>
        <p:nvGrpSpPr>
          <p:cNvPr id="11" name="Group 10">
            <a:extLst>
              <a:ext uri="{FF2B5EF4-FFF2-40B4-BE49-F238E27FC236}">
                <a16:creationId xmlns:a16="http://schemas.microsoft.com/office/drawing/2014/main" id="{26687FC7-E883-C849-9E4B-30026363BC10}"/>
              </a:ext>
            </a:extLst>
          </p:cNvPr>
          <p:cNvGrpSpPr/>
          <p:nvPr/>
        </p:nvGrpSpPr>
        <p:grpSpPr>
          <a:xfrm>
            <a:off x="1496616" y="1556792"/>
            <a:ext cx="6402362" cy="3218534"/>
            <a:chOff x="1496616" y="1556792"/>
            <a:chExt cx="6402362" cy="3218534"/>
          </a:xfrm>
        </p:grpSpPr>
        <p:sp>
          <p:nvSpPr>
            <p:cNvPr id="4" name="Rounded Rectangle 3">
              <a:extLst>
                <a:ext uri="{FF2B5EF4-FFF2-40B4-BE49-F238E27FC236}">
                  <a16:creationId xmlns:a16="http://schemas.microsoft.com/office/drawing/2014/main" id="{8F1DE631-E228-9E48-A4B2-692FCC0ECCFC}"/>
                </a:ext>
              </a:extLst>
            </p:cNvPr>
            <p:cNvSpPr/>
            <p:nvPr/>
          </p:nvSpPr>
          <p:spPr>
            <a:xfrm>
              <a:off x="1496616" y="2327055"/>
              <a:ext cx="2664296" cy="1656184"/>
            </a:xfrm>
            <a:prstGeom prst="roundRect">
              <a:avLst/>
            </a:prstGeom>
            <a:solidFill>
              <a:srgbClr val="C7EEFE"/>
            </a:solidFill>
            <a:ln>
              <a:solidFill>
                <a:srgbClr val="34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C00000"/>
                  </a:solidFill>
                </a:rPr>
                <a:t>System 1</a:t>
              </a:r>
            </a:p>
            <a:p>
              <a:pPr algn="ctr"/>
              <a:r>
                <a:rPr lang="en-US" sz="3600" dirty="0">
                  <a:solidFill>
                    <a:schemeClr val="tx1"/>
                  </a:solidFill>
                </a:rPr>
                <a:t>Intuitive</a:t>
              </a:r>
            </a:p>
          </p:txBody>
        </p:sp>
        <p:sp>
          <p:nvSpPr>
            <p:cNvPr id="5" name="Rounded Rectangle 4">
              <a:extLst>
                <a:ext uri="{FF2B5EF4-FFF2-40B4-BE49-F238E27FC236}">
                  <a16:creationId xmlns:a16="http://schemas.microsoft.com/office/drawing/2014/main" id="{34195235-1B9A-C34E-8FC5-61BBD9DF7E2F}"/>
                </a:ext>
              </a:extLst>
            </p:cNvPr>
            <p:cNvSpPr/>
            <p:nvPr/>
          </p:nvSpPr>
          <p:spPr>
            <a:xfrm>
              <a:off x="5234682" y="2327055"/>
              <a:ext cx="2664296" cy="1656184"/>
            </a:xfrm>
            <a:prstGeom prst="roundRect">
              <a:avLst/>
            </a:prstGeom>
            <a:solidFill>
              <a:srgbClr val="C7EEFE"/>
            </a:solidFill>
            <a:ln>
              <a:solidFill>
                <a:srgbClr val="34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C00000"/>
                  </a:solidFill>
                </a:rPr>
                <a:t>System 2</a:t>
              </a:r>
            </a:p>
            <a:p>
              <a:pPr algn="ctr"/>
              <a:r>
                <a:rPr lang="en-US" sz="3600" dirty="0">
                  <a:solidFill>
                    <a:schemeClr val="tx1"/>
                  </a:solidFill>
                </a:rPr>
                <a:t>Analytic</a:t>
              </a:r>
            </a:p>
          </p:txBody>
        </p:sp>
        <p:sp>
          <p:nvSpPr>
            <p:cNvPr id="8" name="Arc 7">
              <a:extLst>
                <a:ext uri="{FF2B5EF4-FFF2-40B4-BE49-F238E27FC236}">
                  <a16:creationId xmlns:a16="http://schemas.microsoft.com/office/drawing/2014/main" id="{64FA8C55-4CC4-F440-B5C3-A317018C7795}"/>
                </a:ext>
              </a:extLst>
            </p:cNvPr>
            <p:cNvSpPr/>
            <p:nvPr/>
          </p:nvSpPr>
          <p:spPr>
            <a:xfrm>
              <a:off x="3080792" y="1556792"/>
              <a:ext cx="3168352" cy="1456705"/>
            </a:xfrm>
            <a:prstGeom prst="arc">
              <a:avLst>
                <a:gd name="adj1" fmla="val 10801702"/>
                <a:gd name="adj2" fmla="val 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Arc 8">
              <a:extLst>
                <a:ext uri="{FF2B5EF4-FFF2-40B4-BE49-F238E27FC236}">
                  <a16:creationId xmlns:a16="http://schemas.microsoft.com/office/drawing/2014/main" id="{1D4575B3-05F6-2042-BFD4-AA1588B4E8EE}"/>
                </a:ext>
              </a:extLst>
            </p:cNvPr>
            <p:cNvSpPr/>
            <p:nvPr/>
          </p:nvSpPr>
          <p:spPr>
            <a:xfrm rot="10800000">
              <a:off x="3113621" y="3318621"/>
              <a:ext cx="3168352" cy="1456705"/>
            </a:xfrm>
            <a:prstGeom prst="arc">
              <a:avLst>
                <a:gd name="adj1" fmla="val 10801702"/>
                <a:gd name="adj2" fmla="val 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0" name="TextBox 9">
            <a:extLst>
              <a:ext uri="{FF2B5EF4-FFF2-40B4-BE49-F238E27FC236}">
                <a16:creationId xmlns:a16="http://schemas.microsoft.com/office/drawing/2014/main" id="{3BFE2E53-DF7F-5944-9AB3-6C8C612D1118}"/>
              </a:ext>
            </a:extLst>
          </p:cNvPr>
          <p:cNvSpPr txBox="1"/>
          <p:nvPr/>
        </p:nvSpPr>
        <p:spPr>
          <a:xfrm>
            <a:off x="0" y="6551766"/>
            <a:ext cx="9906000" cy="261610"/>
          </a:xfrm>
          <a:prstGeom prst="rect">
            <a:avLst/>
          </a:prstGeom>
          <a:noFill/>
        </p:spPr>
        <p:txBody>
          <a:bodyPr wrap="square" rtlCol="0">
            <a:spAutoFit/>
          </a:bodyPr>
          <a:lstStyle/>
          <a:p>
            <a:pPr marL="228600" indent="-228600">
              <a:buFont typeface="+mj-lt"/>
              <a:buAutoNum type="arabicPeriod"/>
            </a:pPr>
            <a:r>
              <a:rPr lang="en-US" altLang="zh-CN" sz="1100" dirty="0">
                <a:latin typeface="Century" charset="0"/>
                <a:ea typeface="Century" charset="0"/>
                <a:cs typeface="Century" charset="0"/>
              </a:rPr>
              <a:t>Jonathan St BT Evans. 1984. Heuristic and analytic processes in reasoning. British Journal of Psychology, 75(4):451–468.</a:t>
            </a:r>
          </a:p>
        </p:txBody>
      </p:sp>
    </p:spTree>
    <p:extLst>
      <p:ext uri="{BB962C8B-B14F-4D97-AF65-F5344CB8AC3E}">
        <p14:creationId xmlns:p14="http://schemas.microsoft.com/office/powerpoint/2010/main" val="21552385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Reasoning w/ Cognitive Graph</a:t>
            </a:r>
            <a:endParaRPr lang="en-US" dirty="0"/>
          </a:p>
        </p:txBody>
      </p:sp>
      <p:sp>
        <p:nvSpPr>
          <p:cNvPr id="3" name="Content Placeholder 2"/>
          <p:cNvSpPr>
            <a:spLocks noGrp="1"/>
          </p:cNvSpPr>
          <p:nvPr>
            <p:ph idx="1"/>
          </p:nvPr>
        </p:nvSpPr>
        <p:spPr>
          <a:xfrm>
            <a:off x="734897" y="1268760"/>
            <a:ext cx="8436219" cy="4463853"/>
          </a:xfrm>
        </p:spPr>
        <p:txBody>
          <a:bodyPr/>
          <a:lstStyle/>
          <a:p>
            <a:r>
              <a:rPr lang="en-US" altLang="zh-CN" dirty="0"/>
              <a:t>System</a:t>
            </a:r>
            <a:r>
              <a:rPr lang="zh-CN" altLang="en-US" dirty="0"/>
              <a:t> </a:t>
            </a:r>
            <a:r>
              <a:rPr lang="en-US" altLang="zh-CN" dirty="0"/>
              <a:t>1:</a:t>
            </a:r>
            <a:endParaRPr lang="en-US" dirty="0"/>
          </a:p>
          <a:p>
            <a:pPr lvl="1"/>
            <a:r>
              <a:rPr lang="en-US" altLang="zh-CN" dirty="0">
                <a:solidFill>
                  <a:srgbClr val="C00000"/>
                </a:solidFill>
              </a:rPr>
              <a:t>Knowledge expansion</a:t>
            </a:r>
            <a:r>
              <a:rPr lang="zh-CN" altLang="en-US" dirty="0"/>
              <a:t> </a:t>
            </a:r>
            <a:r>
              <a:rPr lang="en-US" altLang="zh-CN" dirty="0"/>
              <a:t>by</a:t>
            </a:r>
            <a:r>
              <a:rPr lang="zh-CN" altLang="en-US" dirty="0"/>
              <a:t> </a:t>
            </a:r>
            <a:r>
              <a:rPr lang="en-US" altLang="zh-CN" dirty="0"/>
              <a:t>association</a:t>
            </a:r>
            <a:r>
              <a:rPr lang="zh-CN" altLang="en-US" dirty="0">
                <a:solidFill>
                  <a:srgbClr val="FF0000"/>
                </a:solidFill>
              </a:rPr>
              <a:t> </a:t>
            </a:r>
            <a:r>
              <a:rPr lang="en-US" altLang="zh-CN" dirty="0"/>
              <a:t>in</a:t>
            </a:r>
            <a:r>
              <a:rPr lang="zh-CN" altLang="en-US" dirty="0"/>
              <a:t> </a:t>
            </a:r>
            <a:r>
              <a:rPr lang="en-US" altLang="zh-CN" dirty="0"/>
              <a:t>text</a:t>
            </a:r>
            <a:r>
              <a:rPr lang="zh-CN" altLang="en-US" dirty="0"/>
              <a:t> </a:t>
            </a:r>
            <a:r>
              <a:rPr lang="en-US" altLang="zh-CN" dirty="0"/>
              <a:t>when</a:t>
            </a:r>
            <a:r>
              <a:rPr lang="zh-CN" altLang="en-US" dirty="0"/>
              <a:t> </a:t>
            </a:r>
            <a:r>
              <a:rPr lang="en-US" altLang="zh-CN" dirty="0"/>
              <a:t>reading</a:t>
            </a:r>
          </a:p>
          <a:p>
            <a:pPr lvl="1"/>
            <a:endParaRPr lang="en-US" altLang="zh-CN" dirty="0"/>
          </a:p>
          <a:p>
            <a:r>
              <a:rPr lang="en-US" altLang="zh-CN" dirty="0"/>
              <a:t>System</a:t>
            </a:r>
            <a:r>
              <a:rPr lang="zh-CN" altLang="en-US" dirty="0"/>
              <a:t> </a:t>
            </a:r>
            <a:r>
              <a:rPr lang="en-US" altLang="zh-CN" dirty="0"/>
              <a:t>2:</a:t>
            </a:r>
          </a:p>
          <a:p>
            <a:pPr lvl="1"/>
            <a:r>
              <a:rPr lang="en-US" altLang="zh-CN" dirty="0">
                <a:solidFill>
                  <a:srgbClr val="C00000"/>
                </a:solidFill>
              </a:rPr>
              <a:t>Decision making</a:t>
            </a:r>
            <a:r>
              <a:rPr lang="en-US" altLang="zh-CN" dirty="0"/>
              <a:t> w/ all the information</a:t>
            </a:r>
          </a:p>
          <a:p>
            <a:endParaRPr lang="en-US" dirty="0"/>
          </a:p>
        </p:txBody>
      </p:sp>
      <p:grpSp>
        <p:nvGrpSpPr>
          <p:cNvPr id="4" name="Group 3">
            <a:extLst>
              <a:ext uri="{FF2B5EF4-FFF2-40B4-BE49-F238E27FC236}">
                <a16:creationId xmlns:a16="http://schemas.microsoft.com/office/drawing/2014/main" id="{98133EF9-8C84-9740-95F8-464664FFF5A0}"/>
              </a:ext>
            </a:extLst>
          </p:cNvPr>
          <p:cNvGrpSpPr>
            <a:grpSpLocks noChangeAspect="1"/>
          </p:cNvGrpSpPr>
          <p:nvPr/>
        </p:nvGrpSpPr>
        <p:grpSpPr>
          <a:xfrm>
            <a:off x="5748194" y="4725144"/>
            <a:ext cx="3734960" cy="1877603"/>
            <a:chOff x="1496616" y="1556792"/>
            <a:chExt cx="6402362" cy="3218534"/>
          </a:xfrm>
        </p:grpSpPr>
        <p:sp>
          <p:nvSpPr>
            <p:cNvPr id="5" name="Rounded Rectangle 4">
              <a:extLst>
                <a:ext uri="{FF2B5EF4-FFF2-40B4-BE49-F238E27FC236}">
                  <a16:creationId xmlns:a16="http://schemas.microsoft.com/office/drawing/2014/main" id="{AE63726F-6410-5A4A-B98A-E631C37FAF23}"/>
                </a:ext>
              </a:extLst>
            </p:cNvPr>
            <p:cNvSpPr/>
            <p:nvPr/>
          </p:nvSpPr>
          <p:spPr>
            <a:xfrm>
              <a:off x="1496616" y="2327055"/>
              <a:ext cx="2664296" cy="1656184"/>
            </a:xfrm>
            <a:prstGeom prst="roundRect">
              <a:avLst/>
            </a:prstGeom>
            <a:solidFill>
              <a:srgbClr val="C7EEFE"/>
            </a:solidFill>
            <a:ln>
              <a:solidFill>
                <a:srgbClr val="34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rPr>
                <a:t>System 1</a:t>
              </a:r>
            </a:p>
            <a:p>
              <a:pPr algn="ctr"/>
              <a:r>
                <a:rPr lang="en-US" dirty="0">
                  <a:solidFill>
                    <a:schemeClr val="tx1"/>
                  </a:solidFill>
                </a:rPr>
                <a:t>Intuitive</a:t>
              </a:r>
            </a:p>
          </p:txBody>
        </p:sp>
        <p:sp>
          <p:nvSpPr>
            <p:cNvPr id="6" name="Rounded Rectangle 5">
              <a:extLst>
                <a:ext uri="{FF2B5EF4-FFF2-40B4-BE49-F238E27FC236}">
                  <a16:creationId xmlns:a16="http://schemas.microsoft.com/office/drawing/2014/main" id="{F77B7F61-D018-B24A-A283-C5208323565E}"/>
                </a:ext>
              </a:extLst>
            </p:cNvPr>
            <p:cNvSpPr/>
            <p:nvPr/>
          </p:nvSpPr>
          <p:spPr>
            <a:xfrm>
              <a:off x="5234682" y="2327055"/>
              <a:ext cx="2664296" cy="1656184"/>
            </a:xfrm>
            <a:prstGeom prst="roundRect">
              <a:avLst/>
            </a:prstGeom>
            <a:solidFill>
              <a:srgbClr val="C7EEFE"/>
            </a:solidFill>
            <a:ln>
              <a:solidFill>
                <a:srgbClr val="34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rPr>
                <a:t>System 2</a:t>
              </a:r>
            </a:p>
            <a:p>
              <a:pPr algn="ctr"/>
              <a:r>
                <a:rPr lang="en-US" dirty="0">
                  <a:solidFill>
                    <a:schemeClr val="tx1"/>
                  </a:solidFill>
                </a:rPr>
                <a:t>Analytic</a:t>
              </a:r>
            </a:p>
          </p:txBody>
        </p:sp>
        <p:sp>
          <p:nvSpPr>
            <p:cNvPr id="7" name="Arc 6">
              <a:extLst>
                <a:ext uri="{FF2B5EF4-FFF2-40B4-BE49-F238E27FC236}">
                  <a16:creationId xmlns:a16="http://schemas.microsoft.com/office/drawing/2014/main" id="{A9C9A15F-49D6-C040-B360-D3606BAB8222}"/>
                </a:ext>
              </a:extLst>
            </p:cNvPr>
            <p:cNvSpPr/>
            <p:nvPr/>
          </p:nvSpPr>
          <p:spPr>
            <a:xfrm>
              <a:off x="3080792" y="1556792"/>
              <a:ext cx="3168352" cy="1456705"/>
            </a:xfrm>
            <a:prstGeom prst="arc">
              <a:avLst>
                <a:gd name="adj1" fmla="val 10801702"/>
                <a:gd name="adj2" fmla="val 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50"/>
            </a:p>
          </p:txBody>
        </p:sp>
        <p:sp>
          <p:nvSpPr>
            <p:cNvPr id="8" name="Arc 7">
              <a:extLst>
                <a:ext uri="{FF2B5EF4-FFF2-40B4-BE49-F238E27FC236}">
                  <a16:creationId xmlns:a16="http://schemas.microsoft.com/office/drawing/2014/main" id="{342C3A45-D68E-EC41-878D-841F04EC00F6}"/>
                </a:ext>
              </a:extLst>
            </p:cNvPr>
            <p:cNvSpPr/>
            <p:nvPr/>
          </p:nvSpPr>
          <p:spPr>
            <a:xfrm rot="10800000">
              <a:off x="3113621" y="3318621"/>
              <a:ext cx="3168352" cy="1456705"/>
            </a:xfrm>
            <a:prstGeom prst="arc">
              <a:avLst>
                <a:gd name="adj1" fmla="val 10801702"/>
                <a:gd name="adj2" fmla="val 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50"/>
            </a:p>
          </p:txBody>
        </p:sp>
      </p:grpSp>
    </p:spTree>
    <p:extLst>
      <p:ext uri="{BB962C8B-B14F-4D97-AF65-F5344CB8AC3E}">
        <p14:creationId xmlns:p14="http://schemas.microsoft.com/office/powerpoint/2010/main" val="2729361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err="1"/>
              <a:t>CogQA</a:t>
            </a:r>
            <a:r>
              <a:rPr lang="en-US" altLang="zh-CN" dirty="0"/>
              <a:t>: Cognitive Graph for QA</a:t>
            </a:r>
            <a:endParaRPr lang="en-US" dirty="0"/>
          </a:p>
        </p:txBody>
      </p:sp>
      <p:sp>
        <p:nvSpPr>
          <p:cNvPr id="5" name="Content Placeholder 4"/>
          <p:cNvSpPr>
            <a:spLocks noGrp="1"/>
          </p:cNvSpPr>
          <p:nvPr>
            <p:ph idx="1"/>
          </p:nvPr>
        </p:nvSpPr>
        <p:spPr>
          <a:xfrm>
            <a:off x="631588" y="956462"/>
            <a:ext cx="9002950" cy="2904586"/>
          </a:xfrm>
        </p:spPr>
        <p:txBody>
          <a:bodyPr/>
          <a:lstStyle/>
          <a:p>
            <a:r>
              <a:rPr lang="en-US" altLang="zh-CN" sz="2400" dirty="0"/>
              <a:t>An</a:t>
            </a:r>
            <a:r>
              <a:rPr lang="zh-CN" altLang="en-US" sz="2400" dirty="0"/>
              <a:t> </a:t>
            </a:r>
            <a:r>
              <a:rPr lang="en-US" altLang="zh-CN" sz="2400" dirty="0">
                <a:solidFill>
                  <a:srgbClr val="C00000"/>
                </a:solidFill>
              </a:rPr>
              <a:t>iterative</a:t>
            </a:r>
            <a:r>
              <a:rPr lang="zh-CN" altLang="en-US" sz="2400" dirty="0">
                <a:solidFill>
                  <a:srgbClr val="FF0000"/>
                </a:solidFill>
              </a:rPr>
              <a:t> </a:t>
            </a:r>
            <a:r>
              <a:rPr lang="en-US" altLang="zh-CN" sz="2400" dirty="0"/>
              <a:t>framework</a:t>
            </a:r>
            <a:r>
              <a:rPr lang="zh-CN" altLang="en-US" sz="2400" dirty="0"/>
              <a:t> </a:t>
            </a:r>
            <a:r>
              <a:rPr lang="en-US" altLang="zh-CN" sz="2400" dirty="0"/>
              <a:t>corresponding</a:t>
            </a:r>
            <a:r>
              <a:rPr lang="zh-CN" altLang="en-US" sz="2400" dirty="0"/>
              <a:t> </a:t>
            </a:r>
            <a:r>
              <a:rPr lang="en-US" altLang="zh-CN" sz="2400" dirty="0"/>
              <a:t>to</a:t>
            </a:r>
            <a:r>
              <a:rPr lang="zh-CN" altLang="en-US" sz="2400" dirty="0"/>
              <a:t> </a:t>
            </a:r>
            <a:r>
              <a:rPr lang="en-US" altLang="zh-CN" sz="2400" dirty="0"/>
              <a:t>dual</a:t>
            </a:r>
            <a:r>
              <a:rPr lang="zh-CN" altLang="en-US" sz="2400" dirty="0"/>
              <a:t> </a:t>
            </a:r>
            <a:r>
              <a:rPr lang="en-US" altLang="zh-CN" sz="2400" dirty="0"/>
              <a:t>process</a:t>
            </a:r>
            <a:r>
              <a:rPr lang="zh-CN" altLang="en-US" sz="2400" dirty="0"/>
              <a:t> </a:t>
            </a:r>
            <a:r>
              <a:rPr lang="en-US" altLang="zh-CN" sz="2400" dirty="0"/>
              <a:t>theory</a:t>
            </a:r>
          </a:p>
          <a:p>
            <a:r>
              <a:rPr lang="en-US" altLang="zh-CN" sz="2400" dirty="0"/>
              <a:t>System</a:t>
            </a:r>
            <a:r>
              <a:rPr lang="zh-CN" altLang="en-US" sz="2400" dirty="0"/>
              <a:t> </a:t>
            </a:r>
            <a:r>
              <a:rPr lang="en-US" altLang="zh-CN" sz="2400" dirty="0"/>
              <a:t>1</a:t>
            </a:r>
          </a:p>
          <a:p>
            <a:pPr lvl="1"/>
            <a:r>
              <a:rPr lang="en-US" altLang="zh-CN" sz="2400" dirty="0">
                <a:solidFill>
                  <a:srgbClr val="C00000"/>
                </a:solidFill>
              </a:rPr>
              <a:t>extract</a:t>
            </a:r>
            <a:r>
              <a:rPr lang="zh-CN" altLang="en-US" sz="2400" dirty="0">
                <a:solidFill>
                  <a:srgbClr val="FF0000"/>
                </a:solidFill>
              </a:rPr>
              <a:t> </a:t>
            </a:r>
            <a:r>
              <a:rPr lang="en-US" altLang="zh-CN" sz="2400" dirty="0"/>
              <a:t>entities</a:t>
            </a:r>
            <a:r>
              <a:rPr lang="zh-CN" altLang="en-US" sz="2400" dirty="0"/>
              <a:t> </a:t>
            </a:r>
            <a:r>
              <a:rPr lang="en-US" altLang="zh-CN" sz="2400" dirty="0"/>
              <a:t>to</a:t>
            </a:r>
            <a:r>
              <a:rPr lang="zh-CN" altLang="en-US" sz="2400" dirty="0"/>
              <a:t> </a:t>
            </a:r>
            <a:r>
              <a:rPr lang="en-US" altLang="zh-CN" sz="2400" dirty="0"/>
              <a:t>build</a:t>
            </a:r>
            <a:r>
              <a:rPr lang="zh-CN" altLang="en-US" sz="2400" dirty="0"/>
              <a:t> </a:t>
            </a:r>
            <a:r>
              <a:rPr lang="en-US" altLang="zh-CN" sz="2400" dirty="0"/>
              <a:t>the</a:t>
            </a:r>
            <a:r>
              <a:rPr lang="zh-CN" altLang="en-US" sz="2400" dirty="0"/>
              <a:t> </a:t>
            </a:r>
            <a:r>
              <a:rPr lang="en-US" altLang="zh-CN" sz="2400" dirty="0"/>
              <a:t>cognitive</a:t>
            </a:r>
            <a:r>
              <a:rPr lang="zh-CN" altLang="en-US" sz="2400" dirty="0"/>
              <a:t> </a:t>
            </a:r>
            <a:r>
              <a:rPr lang="en-US" altLang="zh-CN" sz="2400" dirty="0"/>
              <a:t>graph</a:t>
            </a:r>
          </a:p>
          <a:p>
            <a:pPr lvl="1"/>
            <a:r>
              <a:rPr lang="en-US" altLang="zh-CN" sz="2400" dirty="0"/>
              <a:t>generate</a:t>
            </a:r>
            <a:r>
              <a:rPr lang="zh-CN" altLang="en-US" sz="2400" dirty="0"/>
              <a:t> </a:t>
            </a:r>
            <a:r>
              <a:rPr lang="en-US" altLang="zh-CN" sz="2400" dirty="0">
                <a:solidFill>
                  <a:srgbClr val="C00000"/>
                </a:solidFill>
              </a:rPr>
              <a:t>semantic</a:t>
            </a:r>
            <a:r>
              <a:rPr lang="zh-CN" altLang="en-US" sz="2400" dirty="0">
                <a:solidFill>
                  <a:srgbClr val="C00000"/>
                </a:solidFill>
              </a:rPr>
              <a:t> </a:t>
            </a:r>
            <a:r>
              <a:rPr lang="en-US" altLang="zh-CN" sz="2400" dirty="0">
                <a:solidFill>
                  <a:srgbClr val="C00000"/>
                </a:solidFill>
              </a:rPr>
              <a:t>vectors</a:t>
            </a:r>
            <a:r>
              <a:rPr lang="zh-CN" altLang="en-US" sz="2400" dirty="0">
                <a:solidFill>
                  <a:srgbClr val="C00000"/>
                </a:solidFill>
              </a:rPr>
              <a:t> </a:t>
            </a:r>
            <a:r>
              <a:rPr lang="en-US" altLang="zh-CN" sz="2400" dirty="0"/>
              <a:t>for</a:t>
            </a:r>
            <a:r>
              <a:rPr lang="zh-CN" altLang="en-US" sz="2400" dirty="0"/>
              <a:t> </a:t>
            </a:r>
            <a:r>
              <a:rPr lang="en-US" altLang="zh-CN" sz="2400" dirty="0"/>
              <a:t>each</a:t>
            </a:r>
            <a:r>
              <a:rPr lang="zh-CN" altLang="en-US" sz="2400" dirty="0"/>
              <a:t> </a:t>
            </a:r>
            <a:r>
              <a:rPr lang="en-US" altLang="zh-CN" sz="2400" dirty="0"/>
              <a:t>node</a:t>
            </a:r>
          </a:p>
          <a:p>
            <a:r>
              <a:rPr lang="en-US" altLang="zh-CN" sz="2400" dirty="0"/>
              <a:t>System</a:t>
            </a:r>
            <a:r>
              <a:rPr lang="zh-CN" altLang="en-US" sz="2400" dirty="0"/>
              <a:t> </a:t>
            </a:r>
            <a:r>
              <a:rPr lang="en-US" altLang="zh-CN" sz="2400" dirty="0"/>
              <a:t>2</a:t>
            </a:r>
          </a:p>
          <a:p>
            <a:pPr lvl="1"/>
            <a:r>
              <a:rPr lang="en-US" altLang="zh-CN" sz="2400" dirty="0"/>
              <a:t>Do</a:t>
            </a:r>
            <a:r>
              <a:rPr lang="zh-CN" altLang="en-US" sz="2400" dirty="0"/>
              <a:t> </a:t>
            </a:r>
            <a:r>
              <a:rPr lang="en-US" altLang="zh-CN" sz="2400" dirty="0">
                <a:solidFill>
                  <a:srgbClr val="C00000"/>
                </a:solidFill>
              </a:rPr>
              <a:t>reasoning</a:t>
            </a:r>
            <a:r>
              <a:rPr lang="zh-CN" altLang="en-US" sz="2400" dirty="0">
                <a:solidFill>
                  <a:srgbClr val="FF0000"/>
                </a:solidFill>
              </a:rPr>
              <a:t> </a:t>
            </a:r>
            <a:r>
              <a:rPr lang="en-US" altLang="zh-CN" sz="2400" dirty="0"/>
              <a:t>based</a:t>
            </a:r>
            <a:r>
              <a:rPr lang="zh-CN" altLang="en-US" sz="2400" dirty="0"/>
              <a:t> </a:t>
            </a:r>
            <a:r>
              <a:rPr lang="en-US" altLang="zh-CN" sz="2400" dirty="0"/>
              <a:t>on</a:t>
            </a:r>
            <a:r>
              <a:rPr lang="zh-CN" altLang="en-US" sz="2400" dirty="0"/>
              <a:t> </a:t>
            </a:r>
            <a:r>
              <a:rPr lang="en-US" altLang="zh-CN" sz="2400" dirty="0"/>
              <a:t>semantic</a:t>
            </a:r>
            <a:r>
              <a:rPr lang="zh-CN" altLang="en-US" sz="2400" dirty="0"/>
              <a:t> </a:t>
            </a:r>
            <a:r>
              <a:rPr lang="en-US" altLang="zh-CN" sz="2400" dirty="0"/>
              <a:t>vectors</a:t>
            </a:r>
            <a:r>
              <a:rPr lang="zh-CN" altLang="en-US" sz="2400" dirty="0"/>
              <a:t> </a:t>
            </a:r>
            <a:r>
              <a:rPr lang="en-US" altLang="zh-CN" sz="2400" dirty="0"/>
              <a:t>and</a:t>
            </a:r>
            <a:r>
              <a:rPr lang="zh-CN" altLang="en-US" sz="2400" dirty="0"/>
              <a:t> </a:t>
            </a:r>
            <a:r>
              <a:rPr lang="en-US" altLang="zh-CN" sz="2400" dirty="0"/>
              <a:t>graph</a:t>
            </a:r>
          </a:p>
          <a:p>
            <a:pPr lvl="1"/>
            <a:r>
              <a:rPr lang="en-US" altLang="zh-CN" sz="2400" dirty="0"/>
              <a:t>Feed</a:t>
            </a:r>
            <a:r>
              <a:rPr lang="zh-CN" altLang="en-US" sz="2400" dirty="0"/>
              <a:t> </a:t>
            </a:r>
            <a:r>
              <a:rPr lang="en-US" altLang="zh-CN" sz="2400" dirty="0">
                <a:solidFill>
                  <a:srgbClr val="C00000"/>
                </a:solidFill>
              </a:rPr>
              <a:t>clues</a:t>
            </a:r>
            <a:r>
              <a:rPr lang="zh-CN" altLang="en-US" sz="2400" dirty="0">
                <a:solidFill>
                  <a:srgbClr val="FF0000"/>
                </a:solidFill>
              </a:rPr>
              <a:t> </a:t>
            </a:r>
            <a:r>
              <a:rPr lang="en-US" altLang="zh-CN" sz="2400" dirty="0"/>
              <a:t>to</a:t>
            </a:r>
            <a:r>
              <a:rPr lang="zh-CN" altLang="en-US" sz="2400" dirty="0"/>
              <a:t> </a:t>
            </a:r>
            <a:r>
              <a:rPr lang="en-US" altLang="zh-CN" sz="2400" dirty="0"/>
              <a:t>System</a:t>
            </a:r>
            <a:r>
              <a:rPr lang="zh-CN" altLang="en-US" sz="2400" dirty="0"/>
              <a:t> </a:t>
            </a:r>
            <a:r>
              <a:rPr lang="en-US" altLang="zh-CN" sz="2400" dirty="0"/>
              <a:t>1</a:t>
            </a:r>
            <a:r>
              <a:rPr lang="zh-CN" altLang="en-US" sz="2400" dirty="0"/>
              <a:t> </a:t>
            </a:r>
            <a:r>
              <a:rPr lang="en-US" altLang="zh-CN" sz="2400" dirty="0"/>
              <a:t>to</a:t>
            </a:r>
            <a:r>
              <a:rPr lang="zh-CN" altLang="en-US" sz="2400" dirty="0"/>
              <a:t> </a:t>
            </a:r>
            <a:r>
              <a:rPr lang="en-US" altLang="zh-CN" sz="2400" dirty="0"/>
              <a:t>extract</a:t>
            </a:r>
            <a:r>
              <a:rPr lang="zh-CN" altLang="en-US" sz="2400" dirty="0"/>
              <a:t> </a:t>
            </a:r>
            <a:r>
              <a:rPr lang="en-US" altLang="zh-CN" sz="2400" dirty="0"/>
              <a:t>next-hop</a:t>
            </a:r>
            <a:r>
              <a:rPr lang="zh-CN" altLang="en-US" sz="2400" dirty="0"/>
              <a:t> </a:t>
            </a:r>
            <a:r>
              <a:rPr lang="en-US" altLang="zh-CN" sz="2400" dirty="0"/>
              <a:t>entities</a:t>
            </a:r>
          </a:p>
        </p:txBody>
      </p:sp>
      <p:sp>
        <p:nvSpPr>
          <p:cNvPr id="7" name="TextBox 6"/>
          <p:cNvSpPr txBox="1"/>
          <p:nvPr/>
        </p:nvSpPr>
        <p:spPr>
          <a:xfrm>
            <a:off x="5710022" y="4191954"/>
            <a:ext cx="1107996" cy="369332"/>
          </a:xfrm>
          <a:prstGeom prst="rect">
            <a:avLst/>
          </a:prstGeom>
          <a:noFill/>
          <a:ln>
            <a:solidFill>
              <a:schemeClr val="tx1"/>
            </a:solidFill>
          </a:ln>
        </p:spPr>
        <p:txBody>
          <a:bodyPr wrap="none" rtlCol="0">
            <a:spAutoFit/>
          </a:bodyPr>
          <a:lstStyle/>
          <a:p>
            <a:r>
              <a:rPr lang="en-US" altLang="zh-CN" dirty="0"/>
              <a:t>Question</a:t>
            </a:r>
            <a:endParaRPr lang="en-US" dirty="0"/>
          </a:p>
        </p:txBody>
      </p:sp>
      <p:sp>
        <p:nvSpPr>
          <p:cNvPr id="8" name="TextBox 7"/>
          <p:cNvSpPr txBox="1"/>
          <p:nvPr/>
        </p:nvSpPr>
        <p:spPr>
          <a:xfrm>
            <a:off x="4652682" y="4705641"/>
            <a:ext cx="1402948" cy="369332"/>
          </a:xfrm>
          <a:prstGeom prst="rect">
            <a:avLst/>
          </a:prstGeom>
          <a:noFill/>
          <a:ln>
            <a:solidFill>
              <a:schemeClr val="tx1"/>
            </a:solidFill>
          </a:ln>
        </p:spPr>
        <p:txBody>
          <a:bodyPr wrap="none" rtlCol="0">
            <a:spAutoFit/>
          </a:bodyPr>
          <a:lstStyle/>
          <a:p>
            <a:r>
              <a:rPr lang="en-US" altLang="zh-CN" dirty="0"/>
              <a:t>Quality</a:t>
            </a:r>
            <a:r>
              <a:rPr lang="zh-CN" altLang="en-US" dirty="0"/>
              <a:t> </a:t>
            </a:r>
            <a:r>
              <a:rPr lang="en-US" altLang="zh-CN" dirty="0"/>
              <a:t>café</a:t>
            </a:r>
            <a:endParaRPr lang="en-US" dirty="0"/>
          </a:p>
        </p:txBody>
      </p:sp>
      <p:sp>
        <p:nvSpPr>
          <p:cNvPr id="9" name="TextBox 8"/>
          <p:cNvSpPr txBox="1"/>
          <p:nvPr/>
        </p:nvSpPr>
        <p:spPr>
          <a:xfrm>
            <a:off x="4726987" y="6010871"/>
            <a:ext cx="1480149" cy="369332"/>
          </a:xfrm>
          <a:prstGeom prst="rect">
            <a:avLst/>
          </a:prstGeom>
          <a:noFill/>
          <a:ln>
            <a:solidFill>
              <a:schemeClr val="tx1"/>
            </a:solidFill>
          </a:ln>
        </p:spPr>
        <p:txBody>
          <a:bodyPr wrap="none" rtlCol="0">
            <a:spAutoFit/>
          </a:bodyPr>
          <a:lstStyle/>
          <a:p>
            <a:r>
              <a:rPr lang="en-US" altLang="zh-CN" dirty="0"/>
              <a:t>Todd</a:t>
            </a:r>
            <a:r>
              <a:rPr lang="zh-CN" altLang="en-US" dirty="0"/>
              <a:t> </a:t>
            </a:r>
            <a:r>
              <a:rPr lang="en-US" altLang="zh-CN" dirty="0"/>
              <a:t>Phillips</a:t>
            </a:r>
            <a:endParaRPr lang="en-US" dirty="0"/>
          </a:p>
        </p:txBody>
      </p:sp>
      <p:sp>
        <p:nvSpPr>
          <p:cNvPr id="10" name="TextBox 9"/>
          <p:cNvSpPr txBox="1"/>
          <p:nvPr/>
        </p:nvSpPr>
        <p:spPr>
          <a:xfrm>
            <a:off x="6055630" y="5265923"/>
            <a:ext cx="2236510" cy="369332"/>
          </a:xfrm>
          <a:prstGeom prst="rect">
            <a:avLst/>
          </a:prstGeom>
          <a:noFill/>
          <a:ln>
            <a:solidFill>
              <a:schemeClr val="tx1"/>
            </a:solidFill>
          </a:ln>
        </p:spPr>
        <p:txBody>
          <a:bodyPr wrap="none" rtlCol="0">
            <a:spAutoFit/>
          </a:bodyPr>
          <a:lstStyle/>
          <a:p>
            <a:r>
              <a:rPr lang="en-US" altLang="zh-CN" dirty="0">
                <a:solidFill>
                  <a:srgbClr val="0070C0"/>
                </a:solidFill>
              </a:rPr>
              <a:t>Gone</a:t>
            </a:r>
            <a:r>
              <a:rPr lang="zh-CN" altLang="en-US" dirty="0">
                <a:solidFill>
                  <a:srgbClr val="0070C0"/>
                </a:solidFill>
              </a:rPr>
              <a:t> </a:t>
            </a:r>
            <a:r>
              <a:rPr lang="en-US" altLang="zh-CN" dirty="0">
                <a:solidFill>
                  <a:srgbClr val="0070C0"/>
                </a:solidFill>
              </a:rPr>
              <a:t>in</a:t>
            </a:r>
            <a:r>
              <a:rPr lang="zh-CN" altLang="en-US" dirty="0">
                <a:solidFill>
                  <a:srgbClr val="0070C0"/>
                </a:solidFill>
              </a:rPr>
              <a:t> </a:t>
            </a:r>
            <a:r>
              <a:rPr lang="en-US" altLang="zh-CN" dirty="0">
                <a:solidFill>
                  <a:srgbClr val="0070C0"/>
                </a:solidFill>
              </a:rPr>
              <a:t>60</a:t>
            </a:r>
            <a:r>
              <a:rPr lang="zh-CN" altLang="en-US" dirty="0">
                <a:solidFill>
                  <a:srgbClr val="0070C0"/>
                </a:solidFill>
              </a:rPr>
              <a:t> </a:t>
            </a:r>
            <a:r>
              <a:rPr lang="en-US" altLang="zh-CN" dirty="0">
                <a:solidFill>
                  <a:srgbClr val="0070C0"/>
                </a:solidFill>
              </a:rPr>
              <a:t>seconds</a:t>
            </a:r>
            <a:endParaRPr lang="en-US" dirty="0">
              <a:solidFill>
                <a:srgbClr val="0070C0"/>
              </a:solidFill>
            </a:endParaRPr>
          </a:p>
        </p:txBody>
      </p:sp>
      <p:sp>
        <p:nvSpPr>
          <p:cNvPr id="11" name="TextBox 10"/>
          <p:cNvSpPr txBox="1"/>
          <p:nvPr/>
        </p:nvSpPr>
        <p:spPr>
          <a:xfrm>
            <a:off x="4652682" y="5371301"/>
            <a:ext cx="1274708" cy="369332"/>
          </a:xfrm>
          <a:prstGeom prst="rect">
            <a:avLst/>
          </a:prstGeom>
          <a:noFill/>
          <a:ln>
            <a:solidFill>
              <a:schemeClr val="tx1"/>
            </a:solidFill>
          </a:ln>
        </p:spPr>
        <p:txBody>
          <a:bodyPr wrap="none" rtlCol="0">
            <a:spAutoFit/>
          </a:bodyPr>
          <a:lstStyle/>
          <a:p>
            <a:r>
              <a:rPr lang="en-US" altLang="zh-CN" dirty="0">
                <a:solidFill>
                  <a:srgbClr val="FF0000"/>
                </a:solidFill>
              </a:rPr>
              <a:t>Old</a:t>
            </a:r>
            <a:r>
              <a:rPr lang="zh-CN" altLang="en-US" dirty="0">
                <a:solidFill>
                  <a:srgbClr val="FF0000"/>
                </a:solidFill>
              </a:rPr>
              <a:t> </a:t>
            </a:r>
            <a:r>
              <a:rPr lang="en-US" altLang="zh-CN" dirty="0">
                <a:solidFill>
                  <a:srgbClr val="FF0000"/>
                </a:solidFill>
              </a:rPr>
              <a:t>school</a:t>
            </a:r>
            <a:endParaRPr lang="en-US" dirty="0">
              <a:solidFill>
                <a:srgbClr val="FF0000"/>
              </a:solidFill>
            </a:endParaRPr>
          </a:p>
        </p:txBody>
      </p:sp>
      <p:sp>
        <p:nvSpPr>
          <p:cNvPr id="12" name="TextBox 11"/>
          <p:cNvSpPr txBox="1"/>
          <p:nvPr/>
        </p:nvSpPr>
        <p:spPr>
          <a:xfrm>
            <a:off x="6582673" y="4705641"/>
            <a:ext cx="1441548" cy="369332"/>
          </a:xfrm>
          <a:prstGeom prst="rect">
            <a:avLst/>
          </a:prstGeom>
          <a:noFill/>
          <a:ln>
            <a:solidFill>
              <a:schemeClr val="tx1"/>
            </a:solidFill>
          </a:ln>
        </p:spPr>
        <p:txBody>
          <a:bodyPr wrap="none" rtlCol="0">
            <a:spAutoFit/>
          </a:bodyPr>
          <a:lstStyle/>
          <a:p>
            <a:r>
              <a:rPr lang="en-US" altLang="zh-CN" dirty="0"/>
              <a:t>Los</a:t>
            </a:r>
            <a:r>
              <a:rPr lang="zh-CN" altLang="en-US" dirty="0"/>
              <a:t> </a:t>
            </a:r>
            <a:r>
              <a:rPr lang="en-US" altLang="zh-CN" dirty="0"/>
              <a:t>Angeles</a:t>
            </a:r>
            <a:endParaRPr lang="en-US" dirty="0"/>
          </a:p>
        </p:txBody>
      </p:sp>
      <p:sp>
        <p:nvSpPr>
          <p:cNvPr id="13" name="TextBox 12"/>
          <p:cNvSpPr txBox="1"/>
          <p:nvPr/>
        </p:nvSpPr>
        <p:spPr>
          <a:xfrm>
            <a:off x="6563373" y="5948793"/>
            <a:ext cx="1620957" cy="369332"/>
          </a:xfrm>
          <a:prstGeom prst="rect">
            <a:avLst/>
          </a:prstGeom>
          <a:noFill/>
          <a:ln>
            <a:solidFill>
              <a:schemeClr val="tx1"/>
            </a:solidFill>
          </a:ln>
        </p:spPr>
        <p:txBody>
          <a:bodyPr wrap="none" rtlCol="0">
            <a:spAutoFit/>
          </a:bodyPr>
          <a:lstStyle/>
          <a:p>
            <a:r>
              <a:rPr lang="en-US" altLang="zh-CN" dirty="0"/>
              <a:t>Dominic</a:t>
            </a:r>
            <a:r>
              <a:rPr lang="zh-CN" altLang="en-US" dirty="0"/>
              <a:t> </a:t>
            </a:r>
            <a:r>
              <a:rPr lang="en-US" altLang="zh-CN" dirty="0" err="1"/>
              <a:t>Sena</a:t>
            </a:r>
            <a:endParaRPr lang="en-US" dirty="0"/>
          </a:p>
        </p:txBody>
      </p:sp>
      <p:cxnSp>
        <p:nvCxnSpPr>
          <p:cNvPr id="15" name="Straight Arrow Connector 14"/>
          <p:cNvCxnSpPr>
            <a:stCxn id="7" idx="2"/>
            <a:endCxn id="8" idx="0"/>
          </p:cNvCxnSpPr>
          <p:nvPr/>
        </p:nvCxnSpPr>
        <p:spPr>
          <a:xfrm flipH="1">
            <a:off x="5354156" y="4561287"/>
            <a:ext cx="909864" cy="14435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8" idx="2"/>
            <a:endCxn id="11" idx="0"/>
          </p:cNvCxnSpPr>
          <p:nvPr/>
        </p:nvCxnSpPr>
        <p:spPr>
          <a:xfrm flipH="1">
            <a:off x="5290036" y="5074973"/>
            <a:ext cx="64120" cy="2963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7" idx="2"/>
            <a:endCxn id="12" idx="0"/>
          </p:cNvCxnSpPr>
          <p:nvPr/>
        </p:nvCxnSpPr>
        <p:spPr>
          <a:xfrm>
            <a:off x="6264021" y="4561287"/>
            <a:ext cx="1039427" cy="14435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8" idx="2"/>
            <a:endCxn id="10" idx="0"/>
          </p:cNvCxnSpPr>
          <p:nvPr/>
        </p:nvCxnSpPr>
        <p:spPr>
          <a:xfrm>
            <a:off x="5354157" y="5074973"/>
            <a:ext cx="1819729" cy="1909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1" idx="2"/>
            <a:endCxn id="9" idx="0"/>
          </p:cNvCxnSpPr>
          <p:nvPr/>
        </p:nvCxnSpPr>
        <p:spPr>
          <a:xfrm>
            <a:off x="5290037" y="5740633"/>
            <a:ext cx="177025" cy="2702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10" idx="2"/>
            <a:endCxn id="13" idx="0"/>
          </p:cNvCxnSpPr>
          <p:nvPr/>
        </p:nvCxnSpPr>
        <p:spPr>
          <a:xfrm>
            <a:off x="7173885" y="5635255"/>
            <a:ext cx="199966" cy="3135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Rounded Rectangle 40"/>
          <p:cNvSpPr/>
          <p:nvPr/>
        </p:nvSpPr>
        <p:spPr>
          <a:xfrm>
            <a:off x="1829529" y="4196215"/>
            <a:ext cx="1359462" cy="44147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System</a:t>
            </a:r>
            <a:r>
              <a:rPr lang="zh-CN" altLang="en-US" dirty="0"/>
              <a:t> </a:t>
            </a:r>
            <a:r>
              <a:rPr lang="en-US" altLang="zh-CN" dirty="0"/>
              <a:t>1</a:t>
            </a:r>
            <a:endParaRPr lang="en-US" dirty="0"/>
          </a:p>
        </p:txBody>
      </p:sp>
      <p:sp>
        <p:nvSpPr>
          <p:cNvPr id="42" name="Rounded Rectangle 41"/>
          <p:cNvSpPr/>
          <p:nvPr/>
        </p:nvSpPr>
        <p:spPr>
          <a:xfrm>
            <a:off x="1829529" y="5820820"/>
            <a:ext cx="1359462" cy="44147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System</a:t>
            </a:r>
            <a:r>
              <a:rPr lang="zh-CN" altLang="en-US" dirty="0"/>
              <a:t> </a:t>
            </a:r>
            <a:r>
              <a:rPr lang="en-US" altLang="zh-CN" dirty="0"/>
              <a:t>2</a:t>
            </a:r>
            <a:endParaRPr lang="en-US" dirty="0"/>
          </a:p>
        </p:txBody>
      </p:sp>
      <p:sp>
        <p:nvSpPr>
          <p:cNvPr id="43" name="TextBox 42"/>
          <p:cNvSpPr txBox="1"/>
          <p:nvPr/>
        </p:nvSpPr>
        <p:spPr>
          <a:xfrm>
            <a:off x="7173884" y="4247749"/>
            <a:ext cx="1558440" cy="307777"/>
          </a:xfrm>
          <a:prstGeom prst="rect">
            <a:avLst/>
          </a:prstGeom>
          <a:noFill/>
        </p:spPr>
        <p:txBody>
          <a:bodyPr wrap="none" rtlCol="0">
            <a:spAutoFit/>
          </a:bodyPr>
          <a:lstStyle/>
          <a:p>
            <a:r>
              <a:rPr lang="en-US" altLang="zh-CN" sz="1400" dirty="0">
                <a:latin typeface="Century" charset="0"/>
                <a:ea typeface="Century" charset="0"/>
                <a:cs typeface="Century" charset="0"/>
              </a:rPr>
              <a:t>Cognitive</a:t>
            </a:r>
            <a:r>
              <a:rPr lang="zh-CN" altLang="en-US" sz="1400" dirty="0">
                <a:latin typeface="Century" charset="0"/>
                <a:ea typeface="Century" charset="0"/>
                <a:cs typeface="Century" charset="0"/>
              </a:rPr>
              <a:t> </a:t>
            </a:r>
            <a:r>
              <a:rPr lang="en-US" altLang="zh-CN" sz="1400" dirty="0">
                <a:latin typeface="Century" charset="0"/>
                <a:ea typeface="Century" charset="0"/>
                <a:cs typeface="Century" charset="0"/>
              </a:rPr>
              <a:t>Graph</a:t>
            </a:r>
            <a:endParaRPr lang="en-US" sz="1400" dirty="0">
              <a:latin typeface="Century" charset="0"/>
              <a:ea typeface="Century" charset="0"/>
              <a:cs typeface="Century" charset="0"/>
            </a:endParaRPr>
          </a:p>
        </p:txBody>
      </p:sp>
      <p:sp>
        <p:nvSpPr>
          <p:cNvPr id="45" name="TextBox 44"/>
          <p:cNvSpPr txBox="1"/>
          <p:nvPr/>
        </p:nvSpPr>
        <p:spPr>
          <a:xfrm>
            <a:off x="851691" y="4958497"/>
            <a:ext cx="3195778" cy="738664"/>
          </a:xfrm>
          <a:prstGeom prst="rect">
            <a:avLst/>
          </a:prstGeom>
          <a:noFill/>
        </p:spPr>
        <p:txBody>
          <a:bodyPr wrap="square" rtlCol="0">
            <a:spAutoFit/>
          </a:bodyPr>
          <a:lstStyle/>
          <a:p>
            <a:r>
              <a:rPr lang="mr-IN" altLang="zh-CN" sz="1400" dirty="0"/>
              <a:t>…</a:t>
            </a:r>
            <a:r>
              <a:rPr lang="en-US" sz="1400" dirty="0"/>
              <a:t>location featured in a number of Hollywood films, including </a:t>
            </a:r>
            <a:r>
              <a:rPr lang="en-US" sz="1400" dirty="0">
                <a:solidFill>
                  <a:srgbClr val="FF0000"/>
                </a:solidFill>
              </a:rPr>
              <a:t>Old School</a:t>
            </a:r>
            <a:r>
              <a:rPr lang="en-US" sz="1400" dirty="0"/>
              <a:t>, </a:t>
            </a:r>
            <a:r>
              <a:rPr lang="en-US" sz="1400" dirty="0">
                <a:solidFill>
                  <a:srgbClr val="0070C0"/>
                </a:solidFill>
              </a:rPr>
              <a:t>Gone in 60 Seconds</a:t>
            </a:r>
            <a:r>
              <a:rPr lang="mr-IN" altLang="zh-CN" sz="1400" dirty="0"/>
              <a:t>…</a:t>
            </a:r>
            <a:endParaRPr lang="en-US" sz="1400" dirty="0"/>
          </a:p>
        </p:txBody>
      </p:sp>
      <p:sp>
        <p:nvSpPr>
          <p:cNvPr id="46" name="Up Arrow 45"/>
          <p:cNvSpPr/>
          <p:nvPr/>
        </p:nvSpPr>
        <p:spPr>
          <a:xfrm>
            <a:off x="2329832" y="4555525"/>
            <a:ext cx="239499" cy="40297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Up Arrow 46"/>
          <p:cNvSpPr/>
          <p:nvPr/>
        </p:nvSpPr>
        <p:spPr>
          <a:xfrm rot="15143709">
            <a:off x="3707324" y="5252872"/>
            <a:ext cx="269760" cy="94525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p:cNvSpPr txBox="1"/>
          <p:nvPr/>
        </p:nvSpPr>
        <p:spPr>
          <a:xfrm rot="20809312">
            <a:off x="3631582" y="5692225"/>
            <a:ext cx="684803" cy="369332"/>
          </a:xfrm>
          <a:prstGeom prst="rect">
            <a:avLst/>
          </a:prstGeom>
          <a:noFill/>
        </p:spPr>
        <p:txBody>
          <a:bodyPr wrap="none" rtlCol="0">
            <a:spAutoFit/>
          </a:bodyPr>
          <a:lstStyle/>
          <a:p>
            <a:r>
              <a:rPr lang="en-US" altLang="zh-CN" dirty="0"/>
              <a:t>input</a:t>
            </a:r>
            <a:endParaRPr lang="en-US" dirty="0"/>
          </a:p>
        </p:txBody>
      </p:sp>
      <p:sp>
        <p:nvSpPr>
          <p:cNvPr id="50" name="TextBox 49"/>
          <p:cNvSpPr txBox="1"/>
          <p:nvPr/>
        </p:nvSpPr>
        <p:spPr>
          <a:xfrm>
            <a:off x="2509260" y="4636297"/>
            <a:ext cx="830872" cy="369332"/>
          </a:xfrm>
          <a:prstGeom prst="rect">
            <a:avLst/>
          </a:prstGeom>
          <a:noFill/>
        </p:spPr>
        <p:txBody>
          <a:bodyPr wrap="square" rtlCol="0">
            <a:spAutoFit/>
          </a:bodyPr>
          <a:lstStyle/>
          <a:p>
            <a:r>
              <a:rPr lang="en-US" altLang="zh-CN" dirty="0"/>
              <a:t>input</a:t>
            </a:r>
            <a:endParaRPr lang="en-US" dirty="0"/>
          </a:p>
        </p:txBody>
      </p:sp>
      <p:sp>
        <p:nvSpPr>
          <p:cNvPr id="51" name="Up Arrow 50"/>
          <p:cNvSpPr/>
          <p:nvPr/>
        </p:nvSpPr>
        <p:spPr>
          <a:xfrm>
            <a:off x="2018411" y="4752703"/>
            <a:ext cx="276595" cy="882552"/>
          </a:xfrm>
          <a:prstGeom prst="upArrow">
            <a:avLst>
              <a:gd name="adj1" fmla="val 50000"/>
              <a:gd name="adj2" fmla="val 792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p:cNvSpPr txBox="1"/>
          <p:nvPr/>
        </p:nvSpPr>
        <p:spPr>
          <a:xfrm>
            <a:off x="2219986" y="5094635"/>
            <a:ext cx="723275" cy="369332"/>
          </a:xfrm>
          <a:prstGeom prst="rect">
            <a:avLst/>
          </a:prstGeom>
          <a:noFill/>
        </p:spPr>
        <p:txBody>
          <a:bodyPr wrap="none" rtlCol="0">
            <a:spAutoFit/>
          </a:bodyPr>
          <a:lstStyle/>
          <a:p>
            <a:r>
              <a:rPr lang="en-US" altLang="zh-CN"/>
              <a:t>clues</a:t>
            </a:r>
            <a:endParaRPr lang="en-US"/>
          </a:p>
        </p:txBody>
      </p:sp>
      <p:pic>
        <p:nvPicPr>
          <p:cNvPr id="58" name="Picture 5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53332" y="6004517"/>
            <a:ext cx="674539" cy="674539"/>
          </a:xfrm>
          <a:prstGeom prst="rect">
            <a:avLst/>
          </a:prstGeom>
        </p:spPr>
      </p:pic>
      <p:sp>
        <p:nvSpPr>
          <p:cNvPr id="59" name="Up Arrow 58"/>
          <p:cNvSpPr/>
          <p:nvPr/>
        </p:nvSpPr>
        <p:spPr>
          <a:xfrm rot="5400000">
            <a:off x="3863245" y="5751378"/>
            <a:ext cx="276595" cy="882552"/>
          </a:xfrm>
          <a:prstGeom prst="upArrow">
            <a:avLst>
              <a:gd name="adj1" fmla="val 50000"/>
              <a:gd name="adj2" fmla="val 792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p:cNvSpPr txBox="1"/>
          <p:nvPr/>
        </p:nvSpPr>
        <p:spPr>
          <a:xfrm>
            <a:off x="3527903" y="6244987"/>
            <a:ext cx="877163" cy="369332"/>
          </a:xfrm>
          <a:prstGeom prst="rect">
            <a:avLst/>
          </a:prstGeom>
          <a:noFill/>
        </p:spPr>
        <p:txBody>
          <a:bodyPr wrap="none" rtlCol="0">
            <a:spAutoFit/>
          </a:bodyPr>
          <a:lstStyle/>
          <a:p>
            <a:r>
              <a:rPr lang="en-US" altLang="zh-CN" dirty="0"/>
              <a:t>predict</a:t>
            </a:r>
            <a:endParaRPr lang="en-US" dirty="0"/>
          </a:p>
        </p:txBody>
      </p:sp>
      <p:sp>
        <p:nvSpPr>
          <p:cNvPr id="61" name="TextBox 60"/>
          <p:cNvSpPr txBox="1"/>
          <p:nvPr/>
        </p:nvSpPr>
        <p:spPr>
          <a:xfrm rot="1192426">
            <a:off x="3507153" y="4215170"/>
            <a:ext cx="877163" cy="369332"/>
          </a:xfrm>
          <a:prstGeom prst="rect">
            <a:avLst/>
          </a:prstGeom>
          <a:noFill/>
        </p:spPr>
        <p:txBody>
          <a:bodyPr wrap="none" rtlCol="0">
            <a:spAutoFit/>
          </a:bodyPr>
          <a:lstStyle/>
          <a:p>
            <a:r>
              <a:rPr lang="en-US" altLang="zh-CN" dirty="0"/>
              <a:t>extract</a:t>
            </a:r>
            <a:endParaRPr lang="en-US" dirty="0"/>
          </a:p>
        </p:txBody>
      </p:sp>
      <p:sp>
        <p:nvSpPr>
          <p:cNvPr id="62" name="Up Arrow 61"/>
          <p:cNvSpPr/>
          <p:nvPr/>
        </p:nvSpPr>
        <p:spPr>
          <a:xfrm rot="6600572">
            <a:off x="3767571" y="4186845"/>
            <a:ext cx="276595" cy="882552"/>
          </a:xfrm>
          <a:prstGeom prst="upArrow">
            <a:avLst>
              <a:gd name="adj1" fmla="val 50000"/>
              <a:gd name="adj2" fmla="val 792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3922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childTnLst>
                                </p:cTn>
                              </p:par>
                              <p:par>
                                <p:cTn id="23" presetID="1" presetClass="entr" presetSubtype="0" fill="hold" grpId="2" nodeType="withEffect">
                                  <p:stCondLst>
                                    <p:cond delay="0"/>
                                  </p:stCondLst>
                                  <p:childTnLst>
                                    <p:set>
                                      <p:cBhvr>
                                        <p:cTn id="24" dur="1" fill="hold">
                                          <p:stCondLst>
                                            <p:cond delay="0"/>
                                          </p:stCondLst>
                                        </p:cTn>
                                        <p:tgtEl>
                                          <p:spTgt spid="61"/>
                                        </p:tgtEl>
                                        <p:attrNameLst>
                                          <p:attrName>style.visibility</p:attrName>
                                        </p:attrNameLst>
                                      </p:cBhvr>
                                      <p:to>
                                        <p:strVal val="visible"/>
                                      </p:to>
                                    </p:set>
                                  </p:childTnLst>
                                </p:cTn>
                              </p:par>
                              <p:par>
                                <p:cTn id="25" presetID="1" presetClass="entr" presetSubtype="0" fill="hold" grpId="2" nodeType="withEffect">
                                  <p:stCondLst>
                                    <p:cond delay="0"/>
                                  </p:stCondLst>
                                  <p:childTnLst>
                                    <p:set>
                                      <p:cBhvr>
                                        <p:cTn id="26" dur="1" fill="hold">
                                          <p:stCondLst>
                                            <p:cond delay="0"/>
                                          </p:stCondLst>
                                        </p:cTn>
                                        <p:tgtEl>
                                          <p:spTgt spid="6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22" presetClass="entr" presetSubtype="4"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down)">
                                      <p:cBhvr>
                                        <p:cTn id="43" dur="2000"/>
                                        <p:tgtEl>
                                          <p:spTgt spid="11"/>
                                        </p:tgtEl>
                                      </p:cBhvr>
                                    </p:animEffect>
                                  </p:childTnLst>
                                </p:cTn>
                              </p:par>
                              <p:par>
                                <p:cTn id="44" presetID="1" presetClass="entr" presetSubtype="0" fill="hold" nodeType="withEffect">
                                  <p:stCondLst>
                                    <p:cond delay="0"/>
                                  </p:stCondLst>
                                  <p:childTnLst>
                                    <p:set>
                                      <p:cBhvr>
                                        <p:cTn id="45" dur="1" fill="hold">
                                          <p:stCondLst>
                                            <p:cond delay="0"/>
                                          </p:stCondLst>
                                        </p:cTn>
                                        <p:tgtEl>
                                          <p:spTgt spid="22"/>
                                        </p:tgtEl>
                                        <p:attrNameLst>
                                          <p:attrName>style.visibility</p:attrName>
                                        </p:attrNameLst>
                                      </p:cBhvr>
                                      <p:to>
                                        <p:strVal val="visible"/>
                                      </p:to>
                                    </p:set>
                                  </p:childTnLst>
                                </p:cTn>
                              </p:par>
                              <p:par>
                                <p:cTn id="46" presetID="22" presetClass="entr" presetSubtype="4"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down)">
                                      <p:cBhvr>
                                        <p:cTn id="48" dur="2000"/>
                                        <p:tgtEl>
                                          <p:spTgt spid="10"/>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45"/>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61"/>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62"/>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50"/>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46"/>
                                        </p:tgtEl>
                                        <p:attrNameLst>
                                          <p:attrName>style.visibility</p:attrName>
                                        </p:attrNameLst>
                                      </p:cBhvr>
                                      <p:to>
                                        <p:strVal val="hidden"/>
                                      </p:to>
                                    </p:set>
                                  </p:childTnLst>
                                </p:cTn>
                              </p:par>
                              <p:par>
                                <p:cTn id="61" presetID="1" presetClass="entr" presetSubtype="0" fill="hold" grpId="0" nodeType="withEffect">
                                  <p:stCondLst>
                                    <p:cond delay="0"/>
                                  </p:stCondLst>
                                  <p:childTnLst>
                                    <p:set>
                                      <p:cBhvr>
                                        <p:cTn id="62" dur="1" fill="hold">
                                          <p:stCondLst>
                                            <p:cond delay="0"/>
                                          </p:stCondLst>
                                        </p:cTn>
                                        <p:tgtEl>
                                          <p:spTgt spid="5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8"/>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5">
                                            <p:txEl>
                                              <p:pRg st="4" end="4"/>
                                            </p:txEl>
                                          </p:spTgt>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5">
                                            <p:txEl>
                                              <p:pRg st="5" end="5"/>
                                            </p:txEl>
                                          </p:spTgt>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13"/>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25"/>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2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9"/>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61"/>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62"/>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60"/>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9"/>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41" grpId="0" animBg="1"/>
      <p:bldP spid="42" grpId="0" animBg="1"/>
      <p:bldP spid="43" grpId="0"/>
      <p:bldP spid="45" grpId="0"/>
      <p:bldP spid="45" grpId="1"/>
      <p:bldP spid="46" grpId="0" animBg="1"/>
      <p:bldP spid="46" grpId="1" animBg="1"/>
      <p:bldP spid="47" grpId="0" animBg="1"/>
      <p:bldP spid="48" grpId="0"/>
      <p:bldP spid="50" grpId="0"/>
      <p:bldP spid="50" grpId="1"/>
      <p:bldP spid="51" grpId="0" animBg="1"/>
      <p:bldP spid="52" grpId="0"/>
      <p:bldP spid="59" grpId="0" animBg="1"/>
      <p:bldP spid="60" grpId="0"/>
      <p:bldP spid="61" grpId="0"/>
      <p:bldP spid="61" grpId="1"/>
      <p:bldP spid="61" grpId="2"/>
      <p:bldP spid="62" grpId="0" animBg="1"/>
      <p:bldP spid="62" grpId="1" animBg="1"/>
      <p:bldP spid="62" grpId="2"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8FEE1B4-EAE4-BE40-A3A1-CD7282E1BE3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72480" y="1145148"/>
            <a:ext cx="8136904" cy="5236180"/>
          </a:xfrm>
          <a:prstGeom prst="rect">
            <a:avLst/>
          </a:prstGeom>
        </p:spPr>
      </p:pic>
      <p:sp>
        <p:nvSpPr>
          <p:cNvPr id="2" name="Title 1">
            <a:extLst>
              <a:ext uri="{FF2B5EF4-FFF2-40B4-BE49-F238E27FC236}">
                <a16:creationId xmlns:a16="http://schemas.microsoft.com/office/drawing/2014/main" id="{4E9B4867-7228-EE48-AB7D-CE068316F65D}"/>
              </a:ext>
            </a:extLst>
          </p:cNvPr>
          <p:cNvSpPr>
            <a:spLocks noGrp="1"/>
          </p:cNvSpPr>
          <p:nvPr>
            <p:ph type="title"/>
          </p:nvPr>
        </p:nvSpPr>
        <p:spPr/>
        <p:txBody>
          <a:bodyPr/>
          <a:lstStyle/>
          <a:p>
            <a:r>
              <a:rPr lang="en-US" dirty="0">
                <a:solidFill>
                  <a:srgbClr val="C00000"/>
                </a:solidFill>
              </a:rPr>
              <a:t>Cognitive Graph</a:t>
            </a:r>
            <a:r>
              <a:rPr lang="en-US" dirty="0"/>
              <a:t>: DL + Dual Process Theory</a:t>
            </a:r>
          </a:p>
        </p:txBody>
      </p:sp>
      <p:sp>
        <p:nvSpPr>
          <p:cNvPr id="5" name="Rectangle 4">
            <a:extLst>
              <a:ext uri="{FF2B5EF4-FFF2-40B4-BE49-F238E27FC236}">
                <a16:creationId xmlns:a16="http://schemas.microsoft.com/office/drawing/2014/main" id="{BB13034C-6177-B045-9E4C-704680245DA2}"/>
              </a:ext>
            </a:extLst>
          </p:cNvPr>
          <p:cNvSpPr>
            <a:spLocks noChangeArrowheads="1"/>
          </p:cNvSpPr>
          <p:nvPr/>
        </p:nvSpPr>
        <p:spPr bwMode="auto">
          <a:xfrm>
            <a:off x="0" y="6547574"/>
            <a:ext cx="9906000" cy="310426"/>
          </a:xfrm>
          <a:prstGeom prst="rect">
            <a:avLst/>
          </a:prstGeom>
          <a:noFill/>
          <a:ln>
            <a:noFill/>
          </a:ln>
          <a:extLst/>
        </p:spPr>
        <p:txBody>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marL="228600" indent="-228600">
              <a:spcBef>
                <a:spcPct val="0"/>
              </a:spcBef>
              <a:buFont typeface="+mj-lt"/>
              <a:buAutoNum type="arabicPeriod"/>
            </a:pPr>
            <a:r>
              <a:rPr kumimoji="0" lang="en-US" altLang="x-none" sz="1100" dirty="0">
                <a:latin typeface="Times New Roman" charset="0"/>
              </a:rPr>
              <a:t>M. Ding, C. Zhou, Q. Chen, H. Yang, and J. Tang. Cognitive Graph for Multi-Hop Reading Comprehension at Scale. ACL’19.</a:t>
            </a:r>
          </a:p>
        </p:txBody>
      </p:sp>
      <p:sp>
        <p:nvSpPr>
          <p:cNvPr id="6" name="Rounded Rectangle 5">
            <a:extLst>
              <a:ext uri="{FF2B5EF4-FFF2-40B4-BE49-F238E27FC236}">
                <a16:creationId xmlns:a16="http://schemas.microsoft.com/office/drawing/2014/main" id="{5C3BAED2-CB77-E640-A8AC-68A84CB6B82D}"/>
              </a:ext>
            </a:extLst>
          </p:cNvPr>
          <p:cNvSpPr/>
          <p:nvPr/>
        </p:nvSpPr>
        <p:spPr>
          <a:xfrm>
            <a:off x="416496" y="1196975"/>
            <a:ext cx="7992888" cy="2736081"/>
          </a:xfrm>
          <a:prstGeom prst="roundRect">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72B410CE-4714-BF48-B046-9BDD62D3E519}"/>
              </a:ext>
            </a:extLst>
          </p:cNvPr>
          <p:cNvSpPr/>
          <p:nvPr/>
        </p:nvSpPr>
        <p:spPr>
          <a:xfrm>
            <a:off x="416496" y="4148955"/>
            <a:ext cx="7992888" cy="2232373"/>
          </a:xfrm>
          <a:prstGeom prst="roundRect">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50B3143-041C-4144-89AD-0980C7FB3E75}"/>
              </a:ext>
            </a:extLst>
          </p:cNvPr>
          <p:cNvSpPr/>
          <p:nvPr/>
        </p:nvSpPr>
        <p:spPr>
          <a:xfrm>
            <a:off x="8501330" y="4797152"/>
            <a:ext cx="1276206" cy="1028065"/>
          </a:xfrm>
          <a:prstGeom prst="rect">
            <a:avLst/>
          </a:prstGeom>
          <a:solidFill>
            <a:srgbClr val="C7EEFE"/>
          </a:solidFill>
          <a:ln>
            <a:solidFill>
              <a:srgbClr val="3C87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implicit knowledge expansion</a:t>
            </a:r>
          </a:p>
        </p:txBody>
      </p:sp>
      <p:sp>
        <p:nvSpPr>
          <p:cNvPr id="9" name="Rectangle 8">
            <a:extLst>
              <a:ext uri="{FF2B5EF4-FFF2-40B4-BE49-F238E27FC236}">
                <a16:creationId xmlns:a16="http://schemas.microsoft.com/office/drawing/2014/main" id="{7C527E02-0CFD-9C49-854B-659DBAD8B97A}"/>
              </a:ext>
            </a:extLst>
          </p:cNvPr>
          <p:cNvSpPr/>
          <p:nvPr/>
        </p:nvSpPr>
        <p:spPr>
          <a:xfrm>
            <a:off x="8501330" y="2040895"/>
            <a:ext cx="1276206" cy="1028065"/>
          </a:xfrm>
          <a:prstGeom prst="rect">
            <a:avLst/>
          </a:prstGeom>
          <a:solidFill>
            <a:srgbClr val="C7EEFE"/>
          </a:solidFill>
          <a:ln>
            <a:solidFill>
              <a:srgbClr val="3C87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explicit decision</a:t>
            </a:r>
          </a:p>
        </p:txBody>
      </p:sp>
    </p:spTree>
    <p:extLst>
      <p:ext uri="{BB962C8B-B14F-4D97-AF65-F5344CB8AC3E}">
        <p14:creationId xmlns:p14="http://schemas.microsoft.com/office/powerpoint/2010/main" val="28262705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Performance</a:t>
            </a:r>
            <a:endParaRPr lang="en-US" dirty="0"/>
          </a:p>
        </p:txBody>
      </p:sp>
      <p:pic>
        <p:nvPicPr>
          <p:cNvPr id="4" name="Content Placeholder 3"/>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49992" y="2132856"/>
            <a:ext cx="9627544" cy="3799670"/>
          </a:xfrm>
        </p:spPr>
      </p:pic>
      <p:sp>
        <p:nvSpPr>
          <p:cNvPr id="10" name="TextBox 9"/>
          <p:cNvSpPr txBox="1"/>
          <p:nvPr/>
        </p:nvSpPr>
        <p:spPr>
          <a:xfrm>
            <a:off x="704528" y="1076543"/>
            <a:ext cx="8568952" cy="1200329"/>
          </a:xfrm>
          <a:prstGeom prst="rect">
            <a:avLst/>
          </a:prstGeom>
          <a:noFill/>
        </p:spPr>
        <p:txBody>
          <a:bodyPr wrap="square" rtlCol="0">
            <a:spAutoFit/>
          </a:bodyPr>
          <a:lstStyle/>
          <a:p>
            <a:pPr marL="285750" indent="-285750">
              <a:buFont typeface="Arial" charset="0"/>
              <a:buChar char="•"/>
            </a:pPr>
            <a:r>
              <a:rPr lang="en-US" altLang="zh-CN" sz="2400" dirty="0" err="1"/>
              <a:t>HotpotQA</a:t>
            </a:r>
            <a:r>
              <a:rPr lang="zh-CN" altLang="en-US" sz="2400" dirty="0"/>
              <a:t> </a:t>
            </a:r>
            <a:r>
              <a:rPr lang="en-US" altLang="zh-CN" sz="2400" dirty="0"/>
              <a:t>is</a:t>
            </a:r>
            <a:r>
              <a:rPr lang="zh-CN" altLang="en-US" sz="2400" dirty="0"/>
              <a:t> </a:t>
            </a:r>
            <a:r>
              <a:rPr lang="en-US" altLang="zh-CN" sz="2400" dirty="0"/>
              <a:t>a</a:t>
            </a:r>
            <a:r>
              <a:rPr lang="zh-CN" altLang="en-US" sz="2400" dirty="0"/>
              <a:t> </a:t>
            </a:r>
            <a:r>
              <a:rPr lang="en-US" altLang="zh-CN" sz="2400" dirty="0"/>
              <a:t>dataset</a:t>
            </a:r>
            <a:r>
              <a:rPr lang="zh-CN" altLang="en-US" sz="2400" dirty="0"/>
              <a:t> </a:t>
            </a:r>
            <a:r>
              <a:rPr lang="en-US" altLang="zh-CN" sz="2400" dirty="0"/>
              <a:t>with</a:t>
            </a:r>
            <a:r>
              <a:rPr lang="zh-CN" altLang="en-US" sz="2400" dirty="0"/>
              <a:t> </a:t>
            </a:r>
            <a:r>
              <a:rPr lang="en-US" altLang="zh-CN" sz="2400" dirty="0"/>
              <a:t>leaderboard</a:t>
            </a:r>
            <a:r>
              <a:rPr lang="zh-CN" altLang="en-US" sz="2400" dirty="0"/>
              <a:t> </a:t>
            </a:r>
            <a:r>
              <a:rPr lang="en-US" altLang="zh-CN" sz="2400" dirty="0"/>
              <a:t>similar</a:t>
            </a:r>
            <a:r>
              <a:rPr lang="zh-CN" altLang="en-US" sz="2400" dirty="0"/>
              <a:t> </a:t>
            </a:r>
            <a:r>
              <a:rPr lang="en-US" altLang="zh-CN" sz="2400" dirty="0"/>
              <a:t>to</a:t>
            </a:r>
            <a:r>
              <a:rPr lang="zh-CN" altLang="en-US" sz="2400" dirty="0"/>
              <a:t> </a:t>
            </a:r>
            <a:r>
              <a:rPr lang="en-US" altLang="zh-CN" sz="2400" dirty="0" err="1"/>
              <a:t>SQuAD</a:t>
            </a:r>
            <a:endParaRPr lang="en-US" altLang="zh-CN" sz="2400" dirty="0"/>
          </a:p>
          <a:p>
            <a:pPr marL="285750" indent="-285750">
              <a:buFont typeface="Arial" charset="0"/>
              <a:buChar char="•"/>
            </a:pPr>
            <a:r>
              <a:rPr lang="en-US" altLang="zh-CN" sz="2400" dirty="0" err="1"/>
              <a:t>CogQA</a:t>
            </a:r>
            <a:r>
              <a:rPr lang="zh-CN" altLang="en-US" sz="2400" dirty="0"/>
              <a:t> </a:t>
            </a:r>
            <a:r>
              <a:rPr lang="en-US" altLang="zh-CN" sz="2400" dirty="0">
                <a:solidFill>
                  <a:srgbClr val="C00000"/>
                </a:solidFill>
              </a:rPr>
              <a:t>ranked</a:t>
            </a:r>
            <a:r>
              <a:rPr lang="zh-CN" altLang="en-US" sz="2400" dirty="0">
                <a:solidFill>
                  <a:srgbClr val="C00000"/>
                </a:solidFill>
              </a:rPr>
              <a:t> </a:t>
            </a:r>
            <a:r>
              <a:rPr lang="en-US" altLang="zh-CN" sz="2400" dirty="0">
                <a:solidFill>
                  <a:srgbClr val="C00000"/>
                </a:solidFill>
              </a:rPr>
              <a:t>1</a:t>
            </a:r>
            <a:r>
              <a:rPr lang="en-US" altLang="zh-CN" sz="2400" baseline="30000" dirty="0">
                <a:solidFill>
                  <a:srgbClr val="C00000"/>
                </a:solidFill>
              </a:rPr>
              <a:t>st</a:t>
            </a:r>
            <a:r>
              <a:rPr lang="zh-CN" altLang="en-US" sz="2400" dirty="0">
                <a:solidFill>
                  <a:srgbClr val="C00000"/>
                </a:solidFill>
              </a:rPr>
              <a:t> </a:t>
            </a:r>
            <a:r>
              <a:rPr lang="en-US" altLang="zh-CN" sz="2400" dirty="0"/>
              <a:t>from</a:t>
            </a:r>
            <a:r>
              <a:rPr lang="zh-CN" altLang="en-US" sz="2400" dirty="0"/>
              <a:t> </a:t>
            </a:r>
            <a:r>
              <a:rPr lang="en-US" altLang="zh-CN" sz="2400" dirty="0"/>
              <a:t>21,</a:t>
            </a:r>
            <a:r>
              <a:rPr lang="zh-CN" altLang="en-US" sz="2400" dirty="0"/>
              <a:t> </a:t>
            </a:r>
            <a:r>
              <a:rPr lang="en-US" altLang="zh-CN" sz="2400" dirty="0"/>
              <a:t>Feb</a:t>
            </a:r>
            <a:r>
              <a:rPr lang="zh-CN" altLang="en-US" sz="2400" dirty="0"/>
              <a:t> </a:t>
            </a:r>
            <a:r>
              <a:rPr lang="en-US" altLang="zh-CN" sz="2400" dirty="0"/>
              <a:t>to</a:t>
            </a:r>
            <a:r>
              <a:rPr lang="zh-CN" altLang="en-US" sz="2400" dirty="0"/>
              <a:t> </a:t>
            </a:r>
            <a:r>
              <a:rPr lang="en-US" altLang="zh-CN" sz="2400" dirty="0"/>
              <a:t>15,</a:t>
            </a:r>
            <a:r>
              <a:rPr lang="zh-CN" altLang="en-US" sz="2400" dirty="0"/>
              <a:t> </a:t>
            </a:r>
            <a:r>
              <a:rPr lang="en-US" altLang="zh-CN" sz="2400" dirty="0"/>
              <a:t>May</a:t>
            </a:r>
            <a:r>
              <a:rPr lang="zh-CN" altLang="en-US" sz="2400" dirty="0"/>
              <a:t> </a:t>
            </a:r>
            <a:r>
              <a:rPr lang="en-US" altLang="zh-CN" sz="2400" dirty="0"/>
              <a:t>(</a:t>
            </a:r>
            <a:r>
              <a:rPr lang="en-US" altLang="zh-CN" sz="2400" dirty="0">
                <a:solidFill>
                  <a:srgbClr val="C00000"/>
                </a:solidFill>
              </a:rPr>
              <a:t>nearly</a:t>
            </a:r>
            <a:r>
              <a:rPr lang="zh-CN" altLang="en-US" sz="2400" dirty="0">
                <a:solidFill>
                  <a:srgbClr val="C00000"/>
                </a:solidFill>
              </a:rPr>
              <a:t> </a:t>
            </a:r>
            <a:r>
              <a:rPr lang="en-US" altLang="zh-CN" sz="2400" dirty="0">
                <a:solidFill>
                  <a:srgbClr val="C00000"/>
                </a:solidFill>
              </a:rPr>
              <a:t>3</a:t>
            </a:r>
            <a:r>
              <a:rPr lang="zh-CN" altLang="en-US" sz="2400" dirty="0">
                <a:solidFill>
                  <a:srgbClr val="C00000"/>
                </a:solidFill>
              </a:rPr>
              <a:t> </a:t>
            </a:r>
            <a:r>
              <a:rPr lang="en-US" altLang="zh-CN" sz="2400" dirty="0">
                <a:solidFill>
                  <a:srgbClr val="C00000"/>
                </a:solidFill>
              </a:rPr>
              <a:t>month</a:t>
            </a:r>
            <a:r>
              <a:rPr lang="en-US" altLang="zh-CN" sz="2400" dirty="0"/>
              <a:t>)	</a:t>
            </a:r>
            <a:endParaRPr lang="en-US" sz="2400" dirty="0"/>
          </a:p>
        </p:txBody>
      </p:sp>
      <p:sp>
        <p:nvSpPr>
          <p:cNvPr id="5" name="Rectangle 4">
            <a:extLst>
              <a:ext uri="{FF2B5EF4-FFF2-40B4-BE49-F238E27FC236}">
                <a16:creationId xmlns:a16="http://schemas.microsoft.com/office/drawing/2014/main" id="{8FAFD4C8-956A-9A44-B1BB-5D68B2D6419B}"/>
              </a:ext>
            </a:extLst>
          </p:cNvPr>
          <p:cNvSpPr/>
          <p:nvPr/>
        </p:nvSpPr>
        <p:spPr>
          <a:xfrm>
            <a:off x="381000" y="64008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solidFill>
                  <a:srgbClr val="C00000"/>
                </a:solidFill>
              </a:rPr>
              <a:t>  ** Code available at </a:t>
            </a:r>
            <a:r>
              <a:rPr lang="en-US" dirty="0">
                <a:solidFill>
                  <a:srgbClr val="C00000"/>
                </a:solidFill>
                <a:hlinkClick r:id="rId4"/>
              </a:rPr>
              <a:t>https://github.com/THUDM/CogQA</a:t>
            </a:r>
            <a:r>
              <a:rPr lang="en-US" dirty="0">
                <a:solidFill>
                  <a:srgbClr val="C00000"/>
                </a:solidFill>
              </a:rPr>
              <a:t> </a:t>
            </a:r>
          </a:p>
        </p:txBody>
      </p:sp>
    </p:spTree>
    <p:extLst>
      <p:ext uri="{BB962C8B-B14F-4D97-AF65-F5344CB8AC3E}">
        <p14:creationId xmlns:p14="http://schemas.microsoft.com/office/powerpoint/2010/main" val="9256560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Reasoning Power</a:t>
            </a:r>
            <a:endParaRPr kumimoji="1" lang="zh-CN" altLang="en-US" dirty="0"/>
          </a:p>
        </p:txBody>
      </p:sp>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91098" y="1916832"/>
            <a:ext cx="7662302" cy="4471769"/>
          </a:xfrm>
          <a:prstGeom prst="rect">
            <a:avLst/>
          </a:prstGeom>
        </p:spPr>
      </p:pic>
      <p:sp>
        <p:nvSpPr>
          <p:cNvPr id="4" name="TextBox 3"/>
          <p:cNvSpPr txBox="1"/>
          <p:nvPr/>
        </p:nvSpPr>
        <p:spPr>
          <a:xfrm>
            <a:off x="1" y="1124744"/>
            <a:ext cx="9906000" cy="523220"/>
          </a:xfrm>
          <a:prstGeom prst="rect">
            <a:avLst/>
          </a:prstGeom>
          <a:noFill/>
        </p:spPr>
        <p:txBody>
          <a:bodyPr wrap="square" rtlCol="0">
            <a:spAutoFit/>
          </a:bodyPr>
          <a:lstStyle/>
          <a:p>
            <a:pPr algn="ctr"/>
            <a:r>
              <a:rPr lang="en-US" altLang="zh-CN" sz="2800" dirty="0" err="1"/>
              <a:t>CogQA</a:t>
            </a:r>
            <a:r>
              <a:rPr lang="zh-CN" altLang="en-US" sz="2800" dirty="0"/>
              <a:t> </a:t>
            </a:r>
            <a:r>
              <a:rPr lang="en-US" altLang="zh-CN" sz="2800" dirty="0"/>
              <a:t>Performs</a:t>
            </a:r>
            <a:r>
              <a:rPr lang="zh-CN" altLang="en-US" sz="2800" dirty="0"/>
              <a:t> </a:t>
            </a:r>
            <a:r>
              <a:rPr lang="en-US" altLang="zh-CN" sz="2800" dirty="0"/>
              <a:t>much</a:t>
            </a:r>
            <a:r>
              <a:rPr lang="zh-CN" altLang="en-US" sz="2800" dirty="0"/>
              <a:t> </a:t>
            </a:r>
            <a:r>
              <a:rPr lang="en-US" altLang="zh-CN" sz="2800" dirty="0">
                <a:solidFill>
                  <a:srgbClr val="C00000"/>
                </a:solidFill>
              </a:rPr>
              <a:t>better</a:t>
            </a:r>
            <a:r>
              <a:rPr lang="zh-CN" altLang="en-US" sz="2800" dirty="0">
                <a:solidFill>
                  <a:srgbClr val="FF0000"/>
                </a:solidFill>
              </a:rPr>
              <a:t> </a:t>
            </a:r>
            <a:r>
              <a:rPr lang="en-US" altLang="zh-CN" sz="2800" dirty="0"/>
              <a:t>on</a:t>
            </a:r>
            <a:r>
              <a:rPr lang="zh-CN" altLang="en-US" sz="2800" dirty="0"/>
              <a:t> </a:t>
            </a:r>
            <a:r>
              <a:rPr lang="en-US" altLang="zh-CN" sz="2800" dirty="0"/>
              <a:t>question</a:t>
            </a:r>
            <a:r>
              <a:rPr lang="zh-CN" altLang="en-US" sz="2800" dirty="0"/>
              <a:t> </a:t>
            </a:r>
            <a:r>
              <a:rPr lang="en-US" altLang="zh-CN" sz="2800" dirty="0"/>
              <a:t>with</a:t>
            </a:r>
            <a:r>
              <a:rPr lang="zh-CN" altLang="en-US" sz="2800" dirty="0"/>
              <a:t> </a:t>
            </a:r>
            <a:r>
              <a:rPr lang="en-US" altLang="zh-CN" sz="2800" dirty="0">
                <a:solidFill>
                  <a:srgbClr val="C00000"/>
                </a:solidFill>
              </a:rPr>
              <a:t>more</a:t>
            </a:r>
            <a:r>
              <a:rPr lang="zh-CN" altLang="en-US" sz="2800" dirty="0">
                <a:solidFill>
                  <a:srgbClr val="C00000"/>
                </a:solidFill>
              </a:rPr>
              <a:t> </a:t>
            </a:r>
            <a:r>
              <a:rPr lang="en-US" altLang="zh-CN" sz="2800" dirty="0">
                <a:solidFill>
                  <a:srgbClr val="C00000"/>
                </a:solidFill>
              </a:rPr>
              <a:t>hops</a:t>
            </a:r>
            <a:r>
              <a:rPr lang="zh-CN" altLang="en-US" sz="2800" dirty="0"/>
              <a:t>！</a:t>
            </a:r>
            <a:endParaRPr lang="en-US" sz="2800" dirty="0"/>
          </a:p>
        </p:txBody>
      </p:sp>
    </p:spTree>
    <p:extLst>
      <p:ext uri="{BB962C8B-B14F-4D97-AF65-F5344CB8AC3E}">
        <p14:creationId xmlns:p14="http://schemas.microsoft.com/office/powerpoint/2010/main" val="41086710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Case</a:t>
            </a:r>
            <a:r>
              <a:rPr lang="zh-CN" altLang="en-US" dirty="0"/>
              <a:t> </a:t>
            </a:r>
            <a:r>
              <a:rPr lang="en-US" altLang="zh-CN" dirty="0"/>
              <a:t>Study</a:t>
            </a:r>
            <a:endParaRPr lang="en-US" dirty="0"/>
          </a:p>
        </p:txBody>
      </p:sp>
      <p:pic>
        <p:nvPicPr>
          <p:cNvPr id="4" name="Content Placeholder 3"/>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t="965" r="67242"/>
          <a:stretch/>
        </p:blipFill>
        <p:spPr>
          <a:xfrm>
            <a:off x="416496" y="1011907"/>
            <a:ext cx="5256584" cy="5759912"/>
          </a:xfrm>
          <a:prstGeom prst="rect">
            <a:avLst/>
          </a:prstGeom>
        </p:spPr>
      </p:pic>
      <p:sp>
        <p:nvSpPr>
          <p:cNvPr id="3" name="TextBox 2"/>
          <p:cNvSpPr txBox="1"/>
          <p:nvPr/>
        </p:nvSpPr>
        <p:spPr>
          <a:xfrm>
            <a:off x="5889104" y="1148810"/>
            <a:ext cx="4016896" cy="4524315"/>
          </a:xfrm>
          <a:prstGeom prst="rect">
            <a:avLst/>
          </a:prstGeom>
          <a:noFill/>
        </p:spPr>
        <p:txBody>
          <a:bodyPr wrap="square" rtlCol="0">
            <a:spAutoFit/>
          </a:bodyPr>
          <a:lstStyle/>
          <a:p>
            <a:pPr marL="285750" indent="-285750">
              <a:buFont typeface="Arial" charset="0"/>
              <a:buChar char="•"/>
            </a:pPr>
            <a:r>
              <a:rPr lang="zh-CN" altLang="en-US" sz="2400" dirty="0"/>
              <a:t> </a:t>
            </a:r>
            <a:r>
              <a:rPr lang="en-US" altLang="zh-CN" sz="2400" dirty="0">
                <a:solidFill>
                  <a:srgbClr val="C00000"/>
                </a:solidFill>
              </a:rPr>
              <a:t>Tree-shape</a:t>
            </a:r>
            <a:r>
              <a:rPr lang="zh-CN" altLang="en-US" sz="2400" dirty="0"/>
              <a:t> </a:t>
            </a:r>
            <a:r>
              <a:rPr lang="en-US" altLang="zh-CN" sz="2400" dirty="0"/>
              <a:t>Cognitive</a:t>
            </a:r>
            <a:r>
              <a:rPr lang="zh-CN" altLang="en-US" sz="2400" dirty="0"/>
              <a:t> </a:t>
            </a:r>
            <a:r>
              <a:rPr lang="en-US" altLang="zh-CN" sz="2400" dirty="0"/>
              <a:t>Graph</a:t>
            </a:r>
          </a:p>
          <a:p>
            <a:pPr marL="285750" indent="-285750">
              <a:buFont typeface="Arial" charset="0"/>
              <a:buChar char="•"/>
            </a:pPr>
            <a:endParaRPr lang="en-US" altLang="zh-CN" sz="2400" dirty="0"/>
          </a:p>
          <a:p>
            <a:pPr marL="285750" indent="-285750">
              <a:buFont typeface="Arial" charset="0"/>
              <a:buChar char="•"/>
            </a:pPr>
            <a:r>
              <a:rPr lang="en-US" altLang="zh-CN" sz="2400" dirty="0"/>
              <a:t>Users</a:t>
            </a:r>
            <a:r>
              <a:rPr lang="zh-CN" altLang="en-US" sz="2400" dirty="0"/>
              <a:t> </a:t>
            </a:r>
            <a:r>
              <a:rPr lang="en-US" altLang="zh-CN" sz="2400" dirty="0"/>
              <a:t>can</a:t>
            </a:r>
            <a:r>
              <a:rPr lang="zh-CN" altLang="en-US" sz="2400" dirty="0"/>
              <a:t> </a:t>
            </a:r>
            <a:r>
              <a:rPr lang="en-US" altLang="zh-CN" sz="2400" dirty="0"/>
              <a:t>verify</a:t>
            </a:r>
            <a:r>
              <a:rPr lang="zh-CN" altLang="en-US" sz="2400" dirty="0"/>
              <a:t> </a:t>
            </a:r>
            <a:r>
              <a:rPr lang="en-US" altLang="zh-CN" sz="2400" dirty="0"/>
              <a:t>the</a:t>
            </a:r>
            <a:r>
              <a:rPr lang="zh-CN" altLang="en-US" sz="2400" dirty="0"/>
              <a:t> </a:t>
            </a:r>
            <a:r>
              <a:rPr lang="en-US" altLang="zh-CN" sz="2400" dirty="0"/>
              <a:t>answer</a:t>
            </a:r>
            <a:r>
              <a:rPr lang="zh-CN" altLang="en-US" sz="2400" dirty="0"/>
              <a:t> </a:t>
            </a:r>
            <a:r>
              <a:rPr lang="en-US" altLang="zh-CN" sz="2400" dirty="0"/>
              <a:t>by</a:t>
            </a:r>
            <a:r>
              <a:rPr lang="zh-CN" altLang="en-US" sz="2400" dirty="0"/>
              <a:t> </a:t>
            </a:r>
            <a:r>
              <a:rPr lang="en-US" altLang="zh-CN" sz="2400" dirty="0">
                <a:solidFill>
                  <a:srgbClr val="C00000"/>
                </a:solidFill>
              </a:rPr>
              <a:t>comparing</a:t>
            </a:r>
            <a:r>
              <a:rPr lang="zh-CN" altLang="en-US" sz="2400" dirty="0">
                <a:solidFill>
                  <a:srgbClr val="FF0000"/>
                </a:solidFill>
              </a:rPr>
              <a:t> </a:t>
            </a:r>
            <a:r>
              <a:rPr lang="en-US" altLang="zh-CN" sz="2400" dirty="0"/>
              <a:t>it</a:t>
            </a:r>
            <a:r>
              <a:rPr lang="zh-CN" altLang="en-US" sz="2400" dirty="0"/>
              <a:t> </a:t>
            </a:r>
            <a:r>
              <a:rPr lang="en-US" altLang="zh-CN" sz="2400" dirty="0"/>
              <a:t>with</a:t>
            </a:r>
            <a:r>
              <a:rPr lang="zh-CN" altLang="en-US" sz="2400" dirty="0"/>
              <a:t> </a:t>
            </a:r>
            <a:r>
              <a:rPr lang="en-US" altLang="zh-CN" sz="2400" dirty="0"/>
              <a:t>another</a:t>
            </a:r>
            <a:r>
              <a:rPr lang="zh-CN" altLang="en-US" sz="2400" dirty="0"/>
              <a:t> </a:t>
            </a:r>
            <a:r>
              <a:rPr lang="en-US" altLang="zh-CN" sz="2400" dirty="0"/>
              <a:t>possible</a:t>
            </a:r>
            <a:r>
              <a:rPr lang="zh-CN" altLang="en-US" sz="2400" dirty="0"/>
              <a:t> </a:t>
            </a:r>
            <a:r>
              <a:rPr lang="en-US" altLang="zh-CN" sz="2400" dirty="0"/>
              <a:t>reasoning</a:t>
            </a:r>
            <a:r>
              <a:rPr lang="zh-CN" altLang="en-US" sz="2400" dirty="0"/>
              <a:t> </a:t>
            </a:r>
            <a:r>
              <a:rPr lang="en-US" altLang="zh-CN" sz="2400" dirty="0"/>
              <a:t>chain.</a:t>
            </a:r>
          </a:p>
          <a:p>
            <a:pPr marL="285750" indent="-285750">
              <a:buFont typeface="Arial" charset="0"/>
              <a:buChar char="•"/>
            </a:pPr>
            <a:endParaRPr lang="en-US" altLang="zh-CN" sz="2400" dirty="0"/>
          </a:p>
          <a:p>
            <a:pPr marL="285750" indent="-285750">
              <a:buFont typeface="Arial" charset="0"/>
              <a:buChar char="•"/>
            </a:pPr>
            <a:r>
              <a:rPr lang="en-US" altLang="zh-CN" sz="2400" dirty="0"/>
              <a:t>“</a:t>
            </a:r>
            <a:r>
              <a:rPr lang="en-US" altLang="zh-CN" sz="2400" i="1" dirty="0"/>
              <a:t>Upper</a:t>
            </a:r>
            <a:r>
              <a:rPr lang="zh-CN" altLang="en-US" sz="2400" i="1" dirty="0"/>
              <a:t> </a:t>
            </a:r>
            <a:r>
              <a:rPr lang="en-US" altLang="zh-CN" sz="2400" i="1" dirty="0"/>
              <a:t>House</a:t>
            </a:r>
            <a:r>
              <a:rPr lang="en-US" altLang="zh-CN" sz="2400" dirty="0"/>
              <a:t>”</a:t>
            </a:r>
            <a:r>
              <a:rPr lang="zh-CN" altLang="en-US" sz="2400" dirty="0"/>
              <a:t> </a:t>
            </a:r>
            <a:r>
              <a:rPr lang="en-US" altLang="zh-CN" sz="2400" dirty="0"/>
              <a:t>in</a:t>
            </a:r>
            <a:r>
              <a:rPr lang="zh-CN" altLang="en-US" sz="2400" dirty="0"/>
              <a:t> </a:t>
            </a:r>
            <a:r>
              <a:rPr lang="en-US" altLang="zh-CN" sz="2400" dirty="0"/>
              <a:t>the</a:t>
            </a:r>
            <a:r>
              <a:rPr lang="zh-CN" altLang="en-US" sz="2400" dirty="0"/>
              <a:t> </a:t>
            </a:r>
            <a:r>
              <a:rPr lang="en-US" altLang="zh-CN" sz="2400" dirty="0"/>
              <a:t>question</a:t>
            </a:r>
            <a:r>
              <a:rPr lang="zh-CN" altLang="en-US" sz="2400" dirty="0"/>
              <a:t> </a:t>
            </a:r>
            <a:r>
              <a:rPr lang="en-US" altLang="zh-CN" sz="2400" dirty="0"/>
              <a:t>is</a:t>
            </a:r>
            <a:r>
              <a:rPr lang="zh-CN" altLang="en-US" sz="2400" dirty="0"/>
              <a:t> </a:t>
            </a:r>
            <a:r>
              <a:rPr lang="en-US" altLang="zh-CN" sz="2400" dirty="0"/>
              <a:t>similar</a:t>
            </a:r>
            <a:r>
              <a:rPr lang="zh-CN" altLang="en-US" sz="2400" dirty="0"/>
              <a:t> </a:t>
            </a:r>
            <a:r>
              <a:rPr lang="en-US" altLang="zh-CN" sz="2400" dirty="0"/>
              <a:t>to</a:t>
            </a:r>
            <a:r>
              <a:rPr lang="zh-CN" altLang="en-US" sz="2400" dirty="0"/>
              <a:t> </a:t>
            </a:r>
            <a:r>
              <a:rPr lang="en-US" altLang="zh-CN" sz="2400" dirty="0"/>
              <a:t>“</a:t>
            </a:r>
            <a:r>
              <a:rPr lang="en-US" altLang="zh-CN" sz="2400" i="1" dirty="0"/>
              <a:t>Senate</a:t>
            </a:r>
            <a:r>
              <a:rPr lang="en-US" altLang="zh-CN" sz="2400" dirty="0"/>
              <a:t>”</a:t>
            </a:r>
            <a:r>
              <a:rPr lang="zh-CN" altLang="en-US" sz="2400" dirty="0"/>
              <a:t> </a:t>
            </a:r>
            <a:r>
              <a:rPr lang="en-US" altLang="zh-CN" sz="2400" dirty="0"/>
              <a:t>not</a:t>
            </a:r>
            <a:r>
              <a:rPr lang="zh-CN" altLang="en-US" sz="2400" dirty="0"/>
              <a:t> </a:t>
            </a:r>
            <a:r>
              <a:rPr lang="en-US" altLang="zh-CN" sz="2400" dirty="0"/>
              <a:t>“</a:t>
            </a:r>
            <a:r>
              <a:rPr lang="en-US" altLang="zh-CN" sz="2400" i="1" dirty="0"/>
              <a:t>House</a:t>
            </a:r>
            <a:r>
              <a:rPr lang="zh-CN" altLang="en-US" sz="2400" i="1" dirty="0"/>
              <a:t> </a:t>
            </a:r>
            <a:r>
              <a:rPr lang="en-US" altLang="zh-CN" sz="2400" i="1" dirty="0"/>
              <a:t>of</a:t>
            </a:r>
            <a:r>
              <a:rPr lang="zh-CN" altLang="en-US" sz="2400" i="1" dirty="0"/>
              <a:t> </a:t>
            </a:r>
            <a:r>
              <a:rPr lang="en-US" altLang="zh-CN" sz="2400" i="1" dirty="0"/>
              <a:t>Representative</a:t>
            </a:r>
            <a:r>
              <a:rPr lang="en-US" altLang="zh-CN" sz="2400" dirty="0"/>
              <a:t>”</a:t>
            </a:r>
          </a:p>
        </p:txBody>
      </p:sp>
    </p:spTree>
    <p:extLst>
      <p:ext uri="{BB962C8B-B14F-4D97-AF65-F5344CB8AC3E}">
        <p14:creationId xmlns:p14="http://schemas.microsoft.com/office/powerpoint/2010/main" val="19796334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Case</a:t>
            </a:r>
            <a:r>
              <a:rPr lang="zh-CN" altLang="en-US" dirty="0"/>
              <a:t> </a:t>
            </a:r>
            <a:r>
              <a:rPr lang="en-US" altLang="zh-CN" dirty="0"/>
              <a:t>Study</a:t>
            </a:r>
            <a:endParaRPr lang="en-US" dirty="0"/>
          </a:p>
        </p:txBody>
      </p:sp>
      <p:pic>
        <p:nvPicPr>
          <p:cNvPr id="4" name="Content Placeholder 3"/>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l="33308" t="27" r="33835" b="-1"/>
          <a:stretch/>
        </p:blipFill>
        <p:spPr>
          <a:xfrm>
            <a:off x="344488" y="1123949"/>
            <a:ext cx="5184576" cy="5717635"/>
          </a:xfrm>
          <a:prstGeom prst="rect">
            <a:avLst/>
          </a:prstGeom>
        </p:spPr>
      </p:pic>
      <p:sp>
        <p:nvSpPr>
          <p:cNvPr id="5" name="TextBox 4"/>
          <p:cNvSpPr txBox="1"/>
          <p:nvPr/>
        </p:nvSpPr>
        <p:spPr>
          <a:xfrm>
            <a:off x="5996111" y="1785619"/>
            <a:ext cx="3781425" cy="3046988"/>
          </a:xfrm>
          <a:prstGeom prst="rect">
            <a:avLst/>
          </a:prstGeom>
          <a:noFill/>
        </p:spPr>
        <p:txBody>
          <a:bodyPr wrap="square" rtlCol="0">
            <a:spAutoFit/>
          </a:bodyPr>
          <a:lstStyle/>
          <a:p>
            <a:pPr marL="285750" indent="-285750">
              <a:buFont typeface="Arial" charset="0"/>
              <a:buChar char="•"/>
            </a:pPr>
            <a:r>
              <a:rPr lang="en-US" altLang="zh-CN" sz="2400" dirty="0">
                <a:solidFill>
                  <a:srgbClr val="C00000"/>
                </a:solidFill>
              </a:rPr>
              <a:t>DAG-shape</a:t>
            </a:r>
            <a:r>
              <a:rPr lang="zh-CN" altLang="en-US" sz="2400" dirty="0"/>
              <a:t> </a:t>
            </a:r>
            <a:r>
              <a:rPr lang="en-US" altLang="zh-CN" sz="2400" dirty="0"/>
              <a:t>Cognitive</a:t>
            </a:r>
            <a:r>
              <a:rPr lang="zh-CN" altLang="en-US" sz="2400" dirty="0"/>
              <a:t> </a:t>
            </a:r>
            <a:r>
              <a:rPr lang="en-US" altLang="zh-CN" sz="2400" dirty="0"/>
              <a:t>Graph</a:t>
            </a:r>
          </a:p>
          <a:p>
            <a:pPr marL="285750" indent="-285750">
              <a:buFont typeface="Arial" charset="0"/>
              <a:buChar char="•"/>
            </a:pPr>
            <a:endParaRPr lang="en-US" sz="2400" dirty="0"/>
          </a:p>
          <a:p>
            <a:pPr marL="285750" indent="-285750">
              <a:buFont typeface="Arial" charset="0"/>
              <a:buChar char="•"/>
            </a:pPr>
            <a:r>
              <a:rPr lang="en-US" altLang="zh-CN" sz="2400" dirty="0"/>
              <a:t>Multiple</a:t>
            </a:r>
            <a:r>
              <a:rPr lang="zh-CN" altLang="en-US" sz="2400" dirty="0"/>
              <a:t> </a:t>
            </a:r>
            <a:r>
              <a:rPr lang="en-US" altLang="zh-CN" sz="2400" dirty="0"/>
              <a:t>supporting</a:t>
            </a:r>
            <a:r>
              <a:rPr lang="zh-CN" altLang="en-US" sz="2400" dirty="0"/>
              <a:t> </a:t>
            </a:r>
            <a:r>
              <a:rPr lang="en-US" altLang="zh-CN" sz="2400" dirty="0"/>
              <a:t>facts</a:t>
            </a:r>
            <a:r>
              <a:rPr lang="zh-CN" altLang="en-US" sz="2400" dirty="0"/>
              <a:t> </a:t>
            </a:r>
            <a:r>
              <a:rPr lang="en-US" altLang="zh-CN" sz="2400" dirty="0"/>
              <a:t>provides</a:t>
            </a:r>
            <a:r>
              <a:rPr lang="zh-CN" altLang="en-US" sz="2400" dirty="0"/>
              <a:t> </a:t>
            </a:r>
            <a:r>
              <a:rPr lang="en-US" altLang="zh-CN" sz="2400" dirty="0"/>
              <a:t>richer</a:t>
            </a:r>
            <a:r>
              <a:rPr lang="zh-CN" altLang="en-US" sz="2400" dirty="0"/>
              <a:t> </a:t>
            </a:r>
            <a:r>
              <a:rPr lang="en-US" altLang="zh-CN" sz="2400" dirty="0"/>
              <a:t>information,</a:t>
            </a:r>
            <a:r>
              <a:rPr lang="zh-CN" altLang="en-US" sz="2400" dirty="0"/>
              <a:t> </a:t>
            </a:r>
            <a:r>
              <a:rPr lang="en-US" altLang="zh-CN" sz="2400" dirty="0"/>
              <a:t>increasing</a:t>
            </a:r>
            <a:r>
              <a:rPr lang="zh-CN" altLang="en-US" sz="2400" dirty="0"/>
              <a:t> </a:t>
            </a:r>
            <a:r>
              <a:rPr lang="en-US" altLang="zh-CN" sz="2400" dirty="0"/>
              <a:t>the</a:t>
            </a:r>
            <a:r>
              <a:rPr lang="zh-CN" altLang="en-US" sz="2400" dirty="0"/>
              <a:t> </a:t>
            </a:r>
            <a:r>
              <a:rPr lang="en-US" altLang="zh-CN" sz="2400" dirty="0">
                <a:solidFill>
                  <a:srgbClr val="C00000"/>
                </a:solidFill>
              </a:rPr>
              <a:t>credibility</a:t>
            </a:r>
            <a:r>
              <a:rPr lang="zh-CN" altLang="en-US" sz="2400" dirty="0"/>
              <a:t> </a:t>
            </a:r>
            <a:r>
              <a:rPr lang="en-US" altLang="zh-CN" sz="2400" dirty="0"/>
              <a:t>of</a:t>
            </a:r>
            <a:r>
              <a:rPr lang="zh-CN" altLang="en-US" sz="2400" dirty="0"/>
              <a:t> </a:t>
            </a:r>
            <a:r>
              <a:rPr lang="en-US" altLang="zh-CN" sz="2400" dirty="0"/>
              <a:t>the</a:t>
            </a:r>
            <a:r>
              <a:rPr lang="zh-CN" altLang="en-US" sz="2400" dirty="0"/>
              <a:t> </a:t>
            </a:r>
            <a:r>
              <a:rPr lang="en-US" altLang="zh-CN" sz="2400" dirty="0"/>
              <a:t>answer.</a:t>
            </a:r>
          </a:p>
        </p:txBody>
      </p:sp>
    </p:spTree>
    <p:extLst>
      <p:ext uri="{BB962C8B-B14F-4D97-AF65-F5344CB8AC3E}">
        <p14:creationId xmlns:p14="http://schemas.microsoft.com/office/powerpoint/2010/main" val="33095680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Case</a:t>
            </a:r>
            <a:r>
              <a:rPr lang="zh-CN" altLang="en-US" dirty="0"/>
              <a:t> </a:t>
            </a:r>
            <a:r>
              <a:rPr lang="en-US" altLang="zh-CN" dirty="0"/>
              <a:t>Study</a:t>
            </a:r>
            <a:endParaRPr lang="en-US" dirty="0"/>
          </a:p>
        </p:txBody>
      </p:sp>
      <p:pic>
        <p:nvPicPr>
          <p:cNvPr id="4" name="Content Placeholder 3"/>
          <p:cNvPicPr>
            <a:picLocks noChangeAspect="1"/>
          </p:cNvPicPr>
          <p:nvPr/>
        </p:nvPicPr>
        <p:blipFill rotWithShape="1">
          <a:blip r:embed="rId2" cstate="screen">
            <a:extLst>
              <a:ext uri="{28A0092B-C50C-407E-A947-70E740481C1C}">
                <a14:useLocalDpi xmlns:a14="http://schemas.microsoft.com/office/drawing/2010/main"/>
              </a:ext>
            </a:extLst>
          </a:blip>
          <a:srcRect l="67806"/>
          <a:stretch/>
        </p:blipFill>
        <p:spPr bwMode="auto">
          <a:xfrm>
            <a:off x="344488" y="1047561"/>
            <a:ext cx="5185509" cy="5837823"/>
          </a:xfrm>
          <a:prstGeom prst="rect">
            <a:avLst/>
          </a:prstGeom>
          <a:noFill/>
          <a:ln w="9525">
            <a:noFill/>
            <a:miter lim="800000"/>
            <a:headEnd/>
            <a:tailEnd/>
          </a:ln>
        </p:spPr>
      </p:pic>
      <p:sp>
        <p:nvSpPr>
          <p:cNvPr id="6" name="TextBox 5"/>
          <p:cNvSpPr txBox="1"/>
          <p:nvPr/>
        </p:nvSpPr>
        <p:spPr>
          <a:xfrm>
            <a:off x="5914313" y="1534083"/>
            <a:ext cx="3991687" cy="4524315"/>
          </a:xfrm>
          <a:prstGeom prst="rect">
            <a:avLst/>
          </a:prstGeom>
          <a:noFill/>
        </p:spPr>
        <p:txBody>
          <a:bodyPr wrap="square" rtlCol="0">
            <a:spAutoFit/>
          </a:bodyPr>
          <a:lstStyle/>
          <a:p>
            <a:pPr marL="285750" indent="-285750">
              <a:buFont typeface="Arial" charset="0"/>
              <a:buChar char="•"/>
            </a:pPr>
            <a:r>
              <a:rPr lang="en-US" altLang="zh-CN" sz="2400" dirty="0" err="1"/>
              <a:t>CogQA</a:t>
            </a:r>
            <a:r>
              <a:rPr lang="zh-CN" altLang="en-US" sz="2400" dirty="0"/>
              <a:t> </a:t>
            </a:r>
            <a:r>
              <a:rPr lang="en-US" altLang="zh-CN" sz="2400" dirty="0"/>
              <a:t>gives</a:t>
            </a:r>
            <a:r>
              <a:rPr lang="zh-CN" altLang="en-US" sz="2400" dirty="0"/>
              <a:t> </a:t>
            </a:r>
            <a:r>
              <a:rPr lang="en-US" altLang="zh-CN" sz="2400" dirty="0"/>
              <a:t>the</a:t>
            </a:r>
            <a:r>
              <a:rPr lang="zh-CN" altLang="en-US" sz="2400" dirty="0"/>
              <a:t> </a:t>
            </a:r>
            <a:r>
              <a:rPr lang="en-US" sz="2400" dirty="0"/>
              <a:t>answer</a:t>
            </a:r>
            <a:r>
              <a:rPr lang="zh-CN" altLang="en-US" sz="2400" dirty="0"/>
              <a:t> </a:t>
            </a:r>
            <a:r>
              <a:rPr lang="en-US" sz="2400" dirty="0"/>
              <a:t>“</a:t>
            </a:r>
            <a:r>
              <a:rPr lang="en-US" sz="2400" dirty="0" err="1"/>
              <a:t>Marijus</a:t>
            </a:r>
            <a:r>
              <a:rPr lang="en-US" sz="2400" dirty="0"/>
              <a:t> </a:t>
            </a:r>
            <a:r>
              <a:rPr lang="en-US" sz="2400" dirty="0" err="1"/>
              <a:t>Adomaitis</a:t>
            </a:r>
            <a:r>
              <a:rPr lang="en-US" sz="2400" dirty="0"/>
              <a:t>” while the ground truth is “Ten Walls”. </a:t>
            </a:r>
          </a:p>
          <a:p>
            <a:pPr marL="285750" indent="-285750">
              <a:buFont typeface="Arial" charset="0"/>
              <a:buChar char="•"/>
            </a:pPr>
            <a:endParaRPr lang="en-US" sz="2400" dirty="0"/>
          </a:p>
          <a:p>
            <a:pPr marL="285750" indent="-285750">
              <a:buFont typeface="Arial" charset="0"/>
              <a:buChar char="•"/>
            </a:pPr>
            <a:r>
              <a:rPr lang="en-US" altLang="zh-CN" sz="2400" dirty="0"/>
              <a:t>By</a:t>
            </a:r>
            <a:r>
              <a:rPr lang="zh-CN" altLang="en-US" sz="2400" dirty="0"/>
              <a:t> </a:t>
            </a:r>
            <a:r>
              <a:rPr lang="en-US" altLang="zh-CN" sz="2400" dirty="0"/>
              <a:t>examining, </a:t>
            </a:r>
            <a:r>
              <a:rPr lang="en-US" sz="2400" dirty="0"/>
              <a:t>Ten Walls</a:t>
            </a:r>
            <a:r>
              <a:rPr lang="zh-CN" altLang="en-US" sz="2400" dirty="0"/>
              <a:t> </a:t>
            </a:r>
            <a:r>
              <a:rPr lang="en-US" altLang="zh-CN" sz="2400" dirty="0"/>
              <a:t>is</a:t>
            </a:r>
            <a:r>
              <a:rPr lang="zh-CN" altLang="en-US" sz="2400" dirty="0"/>
              <a:t> </a:t>
            </a:r>
            <a:r>
              <a:rPr lang="en-US" altLang="zh-CN" sz="2400" dirty="0"/>
              <a:t>just</a:t>
            </a:r>
            <a:r>
              <a:rPr lang="zh-CN" altLang="en-US" sz="2400" dirty="0"/>
              <a:t> </a:t>
            </a:r>
            <a:r>
              <a:rPr lang="en-US" altLang="zh-CN" sz="2400" dirty="0"/>
              <a:t>the</a:t>
            </a:r>
            <a:r>
              <a:rPr lang="zh-CN" altLang="en-US" sz="2400" dirty="0"/>
              <a:t> </a:t>
            </a:r>
            <a:r>
              <a:rPr lang="en-US" altLang="zh-CN" sz="2400" dirty="0">
                <a:solidFill>
                  <a:srgbClr val="C00000"/>
                </a:solidFill>
              </a:rPr>
              <a:t>stage</a:t>
            </a:r>
            <a:r>
              <a:rPr lang="zh-CN" altLang="en-US" sz="2400" dirty="0">
                <a:solidFill>
                  <a:srgbClr val="C00000"/>
                </a:solidFill>
              </a:rPr>
              <a:t> </a:t>
            </a:r>
            <a:r>
              <a:rPr lang="en-US" altLang="zh-CN" sz="2400" dirty="0">
                <a:solidFill>
                  <a:srgbClr val="C00000"/>
                </a:solidFill>
              </a:rPr>
              <a:t>name</a:t>
            </a:r>
            <a:r>
              <a:rPr lang="zh-CN" altLang="en-US" sz="2400" dirty="0"/>
              <a:t> </a:t>
            </a:r>
            <a:r>
              <a:rPr lang="en-US" altLang="zh-CN" sz="2400" dirty="0"/>
              <a:t>of</a:t>
            </a:r>
            <a:r>
              <a:rPr lang="zh-CN" altLang="en-US" sz="2400" dirty="0"/>
              <a:t> </a:t>
            </a:r>
            <a:r>
              <a:rPr lang="en-US" sz="2400" dirty="0" err="1"/>
              <a:t>Marijus</a:t>
            </a:r>
            <a:r>
              <a:rPr lang="en-US" sz="2400" dirty="0"/>
              <a:t> </a:t>
            </a:r>
            <a:r>
              <a:rPr lang="en-US" sz="2400" dirty="0" err="1"/>
              <a:t>Adomaitis</a:t>
            </a:r>
            <a:r>
              <a:rPr lang="en-US" altLang="zh-CN" sz="2400" dirty="0"/>
              <a:t>!</a:t>
            </a:r>
            <a:endParaRPr lang="en-US" sz="2400" dirty="0"/>
          </a:p>
          <a:p>
            <a:pPr marL="285750" indent="-285750">
              <a:buFont typeface="Arial" charset="0"/>
              <a:buChar char="•"/>
            </a:pPr>
            <a:endParaRPr lang="en-US" sz="2400" dirty="0"/>
          </a:p>
          <a:p>
            <a:pPr marL="285750" indent="-285750">
              <a:buFont typeface="Arial" charset="0"/>
              <a:buChar char="•"/>
            </a:pPr>
            <a:r>
              <a:rPr lang="en-US" altLang="zh-CN" sz="2400" dirty="0"/>
              <a:t>Without</a:t>
            </a:r>
            <a:r>
              <a:rPr lang="zh-CN" altLang="en-US" sz="2400" dirty="0"/>
              <a:t> </a:t>
            </a:r>
            <a:r>
              <a:rPr lang="en-US" altLang="zh-CN" sz="2400" dirty="0"/>
              <a:t>cognitive</a:t>
            </a:r>
            <a:r>
              <a:rPr lang="zh-CN" altLang="en-US" sz="2400" dirty="0"/>
              <a:t> </a:t>
            </a:r>
            <a:r>
              <a:rPr lang="en-US" altLang="zh-CN" sz="2400" dirty="0"/>
              <a:t>graphs,</a:t>
            </a:r>
            <a:r>
              <a:rPr lang="zh-CN" altLang="en-US" sz="2400" dirty="0"/>
              <a:t> </a:t>
            </a:r>
            <a:r>
              <a:rPr lang="en-US" altLang="zh-CN" sz="2400" dirty="0"/>
              <a:t>black-box</a:t>
            </a:r>
            <a:r>
              <a:rPr lang="zh-CN" altLang="en-US" sz="2400" dirty="0"/>
              <a:t> </a:t>
            </a:r>
            <a:r>
              <a:rPr lang="en-US" altLang="zh-CN" sz="2400" dirty="0"/>
              <a:t>models</a:t>
            </a:r>
            <a:r>
              <a:rPr lang="zh-CN" altLang="en-US" sz="2400" dirty="0"/>
              <a:t> </a:t>
            </a:r>
            <a:r>
              <a:rPr lang="en-US" altLang="zh-CN" sz="2400" dirty="0"/>
              <a:t>cannot</a:t>
            </a:r>
            <a:r>
              <a:rPr lang="zh-CN" altLang="en-US" sz="2400" dirty="0"/>
              <a:t> </a:t>
            </a:r>
            <a:r>
              <a:rPr lang="en-US" altLang="zh-CN" sz="2400" dirty="0"/>
              <a:t>achieve</a:t>
            </a:r>
            <a:r>
              <a:rPr lang="zh-CN" altLang="en-US" sz="2400" dirty="0"/>
              <a:t> </a:t>
            </a:r>
            <a:r>
              <a:rPr lang="en-US" altLang="zh-CN" sz="2400" dirty="0"/>
              <a:t>it.</a:t>
            </a:r>
            <a:r>
              <a:rPr lang="zh-CN" altLang="en-US" sz="2400" dirty="0"/>
              <a:t>  </a:t>
            </a:r>
            <a:endParaRPr lang="en-US" sz="2400" dirty="0"/>
          </a:p>
        </p:txBody>
      </p:sp>
    </p:spTree>
    <p:extLst>
      <p:ext uri="{BB962C8B-B14F-4D97-AF65-F5344CB8AC3E}">
        <p14:creationId xmlns:p14="http://schemas.microsoft.com/office/powerpoint/2010/main" val="3512560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07698-FDAD-3648-A4ED-8209A959BBD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0520F821-5F63-1B46-AFAE-D6E815E843FB}"/>
              </a:ext>
            </a:extLst>
          </p:cNvPr>
          <p:cNvSpPr>
            <a:spLocks noGrp="1"/>
          </p:cNvSpPr>
          <p:nvPr>
            <p:ph idx="1"/>
          </p:nvPr>
        </p:nvSpPr>
        <p:spPr>
          <a:xfrm>
            <a:off x="350838" y="1196975"/>
            <a:ext cx="9555162" cy="4929188"/>
          </a:xfrm>
        </p:spPr>
        <p:txBody>
          <a:bodyPr/>
          <a:lstStyle/>
          <a:p>
            <a:pPr>
              <a:spcBef>
                <a:spcPts val="1368"/>
              </a:spcBef>
            </a:pPr>
            <a:r>
              <a:rPr lang="en-US" dirty="0">
                <a:solidFill>
                  <a:schemeClr val="bg1">
                    <a:lumMod val="50000"/>
                  </a:schemeClr>
                </a:solidFill>
              </a:rPr>
              <a:t>Representation Learning for Complex Networks</a:t>
            </a:r>
          </a:p>
          <a:p>
            <a:pPr>
              <a:spcBef>
                <a:spcPts val="1368"/>
              </a:spcBef>
            </a:pPr>
            <a:r>
              <a:rPr lang="en-US" altLang="zh-CN" dirty="0">
                <a:solidFill>
                  <a:schemeClr val="bg1">
                    <a:lumMod val="50000"/>
                  </a:schemeClr>
                </a:solidFill>
              </a:rPr>
              <a:t>Reasoning</a:t>
            </a:r>
            <a:r>
              <a:rPr lang="en-US" dirty="0">
                <a:solidFill>
                  <a:schemeClr val="bg1">
                    <a:lumMod val="50000"/>
                  </a:schemeClr>
                </a:solidFill>
              </a:rPr>
              <a:t> </a:t>
            </a:r>
            <a:r>
              <a:rPr lang="en-US" altLang="zh-CN" dirty="0">
                <a:solidFill>
                  <a:schemeClr val="bg1">
                    <a:lumMod val="50000"/>
                  </a:schemeClr>
                </a:solidFill>
              </a:rPr>
              <a:t>for</a:t>
            </a:r>
            <a:r>
              <a:rPr lang="zh-CN" altLang="en-US" dirty="0">
                <a:solidFill>
                  <a:schemeClr val="bg1">
                    <a:lumMod val="50000"/>
                  </a:schemeClr>
                </a:solidFill>
              </a:rPr>
              <a:t> </a:t>
            </a:r>
            <a:r>
              <a:rPr lang="en-US" altLang="zh-CN" dirty="0">
                <a:solidFill>
                  <a:schemeClr val="bg1">
                    <a:lumMod val="50000"/>
                  </a:schemeClr>
                </a:solidFill>
              </a:rPr>
              <a:t>Complex</a:t>
            </a:r>
            <a:r>
              <a:rPr lang="zh-CN" altLang="en-US" dirty="0">
                <a:solidFill>
                  <a:schemeClr val="bg1">
                    <a:lumMod val="50000"/>
                  </a:schemeClr>
                </a:solidFill>
              </a:rPr>
              <a:t> </a:t>
            </a:r>
            <a:r>
              <a:rPr lang="en-US" altLang="zh-CN" dirty="0">
                <a:solidFill>
                  <a:schemeClr val="bg1">
                    <a:lumMod val="50000"/>
                  </a:schemeClr>
                </a:solidFill>
              </a:rPr>
              <a:t>Scenarios</a:t>
            </a:r>
            <a:r>
              <a:rPr lang="en-US" dirty="0">
                <a:solidFill>
                  <a:schemeClr val="bg1">
                    <a:lumMod val="50000"/>
                  </a:schemeClr>
                </a:solidFill>
              </a:rPr>
              <a:t> </a:t>
            </a:r>
          </a:p>
          <a:p>
            <a:pPr>
              <a:spcBef>
                <a:spcPts val="1368"/>
              </a:spcBef>
            </a:pPr>
            <a:r>
              <a:rPr lang="en-US" altLang="zh-CN" dirty="0">
                <a:solidFill>
                  <a:srgbClr val="C00000"/>
                </a:solidFill>
              </a:rPr>
              <a:t>Generation</a:t>
            </a:r>
            <a:r>
              <a:rPr lang="zh-CN" altLang="en-US" dirty="0">
                <a:solidFill>
                  <a:srgbClr val="C00000"/>
                </a:solidFill>
              </a:rPr>
              <a:t> </a:t>
            </a:r>
            <a:r>
              <a:rPr lang="en-US" altLang="zh-CN" dirty="0"/>
              <a:t>for</a:t>
            </a:r>
            <a:r>
              <a:rPr lang="zh-CN" altLang="en-US" dirty="0"/>
              <a:t> </a:t>
            </a:r>
            <a:r>
              <a:rPr lang="en-US" altLang="zh-CN" dirty="0"/>
              <a:t>Explaining</a:t>
            </a:r>
            <a:r>
              <a:rPr lang="zh-CN" altLang="en-US" dirty="0"/>
              <a:t> </a:t>
            </a:r>
            <a:r>
              <a:rPr lang="en-US" altLang="zh-CN" dirty="0"/>
              <a:t>Prediction</a:t>
            </a:r>
            <a:endParaRPr lang="en-US" dirty="0"/>
          </a:p>
          <a:p>
            <a:pPr>
              <a:spcBef>
                <a:spcPts val="1368"/>
              </a:spcBef>
            </a:pPr>
            <a:r>
              <a:rPr lang="en-US" dirty="0"/>
              <a:t>Conclusion and Q&amp;A</a:t>
            </a:r>
          </a:p>
        </p:txBody>
      </p:sp>
    </p:spTree>
    <p:extLst>
      <p:ext uri="{BB962C8B-B14F-4D97-AF65-F5344CB8AC3E}">
        <p14:creationId xmlns:p14="http://schemas.microsoft.com/office/powerpoint/2010/main" val="34594834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9"/>
          <p:cNvSpPr txBox="1">
            <a:spLocks noGrp="1"/>
          </p:cNvSpPr>
          <p:nvPr>
            <p:ph type="title"/>
          </p:nvPr>
        </p:nvSpPr>
        <p:spPr>
          <a:prstGeom prst="rect">
            <a:avLst/>
          </a:prstGeom>
          <a:noFill/>
          <a:ln>
            <a:noFill/>
          </a:ln>
        </p:spPr>
        <p:txBody>
          <a:bodyPr spcFirstLastPara="1" vert="horz" wrap="square" lIns="99044" tIns="49508" rIns="99044" bIns="49508" numCol="1" anchor="ctr" anchorCtr="0" compatLnSpc="1">
            <a:prstTxWarp prst="textNoShape">
              <a:avLst/>
            </a:prstTxWarp>
            <a:noAutofit/>
          </a:bodyPr>
          <a:lstStyle/>
          <a:p>
            <a:pPr>
              <a:spcBef>
                <a:spcPts val="0"/>
              </a:spcBef>
              <a:spcAft>
                <a:spcPts val="0"/>
              </a:spcAft>
            </a:pPr>
            <a:r>
              <a:rPr lang="en-US" altLang="zh-CN" dirty="0">
                <a:solidFill>
                  <a:srgbClr val="C00000"/>
                </a:solidFill>
              </a:rPr>
              <a:t>Example: </a:t>
            </a:r>
            <a:r>
              <a:rPr lang="en-US" altLang="zh-CN" dirty="0">
                <a:solidFill>
                  <a:schemeClr val="tx1"/>
                </a:solidFill>
              </a:rPr>
              <a:t>Product Description Generation</a:t>
            </a:r>
            <a:endParaRPr dirty="0">
              <a:solidFill>
                <a:schemeClr val="tx1"/>
              </a:solidFill>
            </a:endParaRPr>
          </a:p>
        </p:txBody>
      </p:sp>
      <p:sp>
        <p:nvSpPr>
          <p:cNvPr id="2" name="Content Placeholder 1">
            <a:extLst>
              <a:ext uri="{FF2B5EF4-FFF2-40B4-BE49-F238E27FC236}">
                <a16:creationId xmlns:a16="http://schemas.microsoft.com/office/drawing/2014/main" id="{AB2658E0-C59E-6347-BFB2-1A2C05C89F4F}"/>
              </a:ext>
            </a:extLst>
          </p:cNvPr>
          <p:cNvSpPr>
            <a:spLocks noGrp="1"/>
          </p:cNvSpPr>
          <p:nvPr>
            <p:ph idx="1"/>
          </p:nvPr>
        </p:nvSpPr>
        <p:spPr/>
        <p:txBody>
          <a:bodyPr/>
          <a:lstStyle/>
          <a:p>
            <a:endParaRPr lang="en-US"/>
          </a:p>
        </p:txBody>
      </p:sp>
      <p:pic>
        <p:nvPicPr>
          <p:cNvPr id="101" name="Google Shape;101;p1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034165" y="3005025"/>
            <a:ext cx="950544" cy="801213"/>
          </a:xfrm>
          <a:prstGeom prst="rect">
            <a:avLst/>
          </a:prstGeom>
          <a:noFill/>
          <a:ln>
            <a:noFill/>
          </a:ln>
        </p:spPr>
      </p:pic>
      <p:pic>
        <p:nvPicPr>
          <p:cNvPr id="102" name="Google Shape;102;p1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283343" y="2357686"/>
            <a:ext cx="1705885" cy="2227103"/>
          </a:xfrm>
          <a:prstGeom prst="rect">
            <a:avLst/>
          </a:prstGeom>
          <a:noFill/>
          <a:ln>
            <a:noFill/>
          </a:ln>
        </p:spPr>
      </p:pic>
      <p:sp>
        <p:nvSpPr>
          <p:cNvPr id="103" name="Google Shape;103;p19"/>
          <p:cNvSpPr txBox="1"/>
          <p:nvPr/>
        </p:nvSpPr>
        <p:spPr>
          <a:xfrm>
            <a:off x="1751161" y="4832244"/>
            <a:ext cx="770250" cy="635050"/>
          </a:xfrm>
          <a:prstGeom prst="rect">
            <a:avLst/>
          </a:prstGeom>
          <a:noFill/>
          <a:ln>
            <a:noFill/>
          </a:ln>
        </p:spPr>
        <p:txBody>
          <a:bodyPr spcFirstLastPara="1" wrap="square" lIns="77025" tIns="77025" rIns="77025" bIns="77025" anchor="t" anchorCtr="0">
            <a:noAutofit/>
          </a:bodyPr>
          <a:lstStyle/>
          <a:p>
            <a:pPr>
              <a:spcBef>
                <a:spcPts val="0"/>
              </a:spcBef>
              <a:spcAft>
                <a:spcPts val="0"/>
              </a:spcAft>
              <a:buClr>
                <a:schemeClr val="dk1"/>
              </a:buClr>
              <a:buSzPts val="2300"/>
            </a:pPr>
            <a:r>
              <a:rPr lang="en-US" sz="2492">
                <a:solidFill>
                  <a:schemeClr val="dk1"/>
                </a:solidFill>
                <a:latin typeface="Corbel"/>
                <a:ea typeface="Corbel"/>
                <a:cs typeface="Corbel"/>
                <a:sym typeface="Corbel"/>
              </a:rPr>
              <a:t>User</a:t>
            </a:r>
            <a:endParaRPr sz="2492">
              <a:solidFill>
                <a:schemeClr val="dk1"/>
              </a:solidFill>
              <a:latin typeface="Corbel"/>
              <a:ea typeface="Corbel"/>
              <a:cs typeface="Corbel"/>
              <a:sym typeface="Corbel"/>
            </a:endParaRPr>
          </a:p>
        </p:txBody>
      </p:sp>
      <p:sp>
        <p:nvSpPr>
          <p:cNvPr id="104" name="Google Shape;104;p19"/>
          <p:cNvSpPr txBox="1"/>
          <p:nvPr/>
        </p:nvSpPr>
        <p:spPr>
          <a:xfrm>
            <a:off x="6972682" y="5019977"/>
            <a:ext cx="1207375" cy="635050"/>
          </a:xfrm>
          <a:prstGeom prst="rect">
            <a:avLst/>
          </a:prstGeom>
          <a:noFill/>
          <a:ln>
            <a:noFill/>
          </a:ln>
        </p:spPr>
        <p:txBody>
          <a:bodyPr spcFirstLastPara="1" wrap="square" lIns="77025" tIns="77025" rIns="77025" bIns="77025" anchor="t" anchorCtr="0">
            <a:noAutofit/>
          </a:bodyPr>
          <a:lstStyle/>
          <a:p>
            <a:pPr>
              <a:spcBef>
                <a:spcPts val="0"/>
              </a:spcBef>
              <a:spcAft>
                <a:spcPts val="0"/>
              </a:spcAft>
              <a:buClr>
                <a:schemeClr val="dk1"/>
              </a:buClr>
              <a:buSzPts val="2300"/>
            </a:pPr>
            <a:r>
              <a:rPr lang="en-US" sz="2492">
                <a:solidFill>
                  <a:schemeClr val="dk1"/>
                </a:solidFill>
                <a:latin typeface="Corbel"/>
                <a:ea typeface="Corbel"/>
                <a:cs typeface="Corbel"/>
                <a:sym typeface="Corbel"/>
              </a:rPr>
              <a:t>Product</a:t>
            </a:r>
            <a:endParaRPr sz="2492">
              <a:solidFill>
                <a:schemeClr val="dk1"/>
              </a:solidFill>
              <a:latin typeface="Corbel"/>
              <a:ea typeface="Corbel"/>
              <a:cs typeface="Corbel"/>
              <a:sym typeface="Corbel"/>
            </a:endParaRPr>
          </a:p>
        </p:txBody>
      </p:sp>
      <p:pic>
        <p:nvPicPr>
          <p:cNvPr id="105" name="Google Shape;105;p1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800885" y="1467028"/>
            <a:ext cx="3410511" cy="3135744"/>
          </a:xfrm>
          <a:prstGeom prst="rect">
            <a:avLst/>
          </a:prstGeom>
          <a:noFill/>
          <a:ln>
            <a:noFill/>
          </a:ln>
        </p:spPr>
      </p:pic>
      <p:grpSp>
        <p:nvGrpSpPr>
          <p:cNvPr id="106" name="Google Shape;106;p19"/>
          <p:cNvGrpSpPr/>
          <p:nvPr/>
        </p:nvGrpSpPr>
        <p:grpSpPr>
          <a:xfrm>
            <a:off x="3103609" y="4133870"/>
            <a:ext cx="2811656" cy="2031434"/>
            <a:chOff x="3679050" y="4742581"/>
            <a:chExt cx="3460500" cy="2250294"/>
          </a:xfrm>
        </p:grpSpPr>
        <p:pic>
          <p:nvPicPr>
            <p:cNvPr id="107" name="Google Shape;107;p1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3921692" y="4742581"/>
              <a:ext cx="2756401" cy="1325933"/>
            </a:xfrm>
            <a:prstGeom prst="rect">
              <a:avLst/>
            </a:prstGeom>
            <a:noFill/>
            <a:ln>
              <a:noFill/>
            </a:ln>
          </p:spPr>
        </p:pic>
        <p:sp>
          <p:nvSpPr>
            <p:cNvPr id="108" name="Google Shape;108;p19"/>
            <p:cNvSpPr txBox="1"/>
            <p:nvPr/>
          </p:nvSpPr>
          <p:spPr>
            <a:xfrm>
              <a:off x="3679050" y="6289375"/>
              <a:ext cx="3460500" cy="703500"/>
            </a:xfrm>
            <a:prstGeom prst="rect">
              <a:avLst/>
            </a:prstGeom>
            <a:noFill/>
            <a:ln>
              <a:noFill/>
            </a:ln>
          </p:spPr>
          <p:txBody>
            <a:bodyPr spcFirstLastPara="1" wrap="square" lIns="77025" tIns="77025" rIns="77025" bIns="77025" anchor="t" anchorCtr="0">
              <a:noAutofit/>
            </a:bodyPr>
            <a:lstStyle/>
            <a:p>
              <a:pPr>
                <a:spcBef>
                  <a:spcPts val="0"/>
                </a:spcBef>
                <a:spcAft>
                  <a:spcPts val="0"/>
                </a:spcAft>
                <a:buClr>
                  <a:schemeClr val="dk1"/>
                </a:buClr>
                <a:buSzPts val="900"/>
              </a:pPr>
              <a:r>
                <a:rPr lang="en-US" sz="2492">
                  <a:solidFill>
                    <a:srgbClr val="FF0000"/>
                  </a:solidFill>
                  <a:latin typeface="Corbel"/>
                  <a:ea typeface="Corbel"/>
                  <a:cs typeface="Corbel"/>
                  <a:sym typeface="Corbel"/>
                </a:rPr>
                <a:t>Product Description</a:t>
              </a:r>
              <a:endParaRPr sz="2492">
                <a:solidFill>
                  <a:srgbClr val="FF0000"/>
                </a:solidFill>
                <a:latin typeface="Corbel"/>
                <a:ea typeface="Corbel"/>
                <a:cs typeface="Corbel"/>
                <a:sym typeface="Corbel"/>
              </a:endParaRPr>
            </a:p>
          </p:txBody>
        </p:sp>
      </p:grpSp>
    </p:spTree>
    <p:extLst>
      <p:ext uri="{BB962C8B-B14F-4D97-AF65-F5344CB8AC3E}">
        <p14:creationId xmlns:p14="http://schemas.microsoft.com/office/powerpoint/2010/main" val="2789418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0"/>
          <p:cNvSpPr txBox="1">
            <a:spLocks noGrp="1"/>
          </p:cNvSpPr>
          <p:nvPr>
            <p:ph type="title"/>
          </p:nvPr>
        </p:nvSpPr>
        <p:spPr>
          <a:prstGeom prst="rect">
            <a:avLst/>
          </a:prstGeom>
          <a:noFill/>
          <a:ln>
            <a:noFill/>
          </a:ln>
        </p:spPr>
        <p:txBody>
          <a:bodyPr spcFirstLastPara="1" vert="horz" wrap="square" lIns="99044" tIns="49508" rIns="99044" bIns="49508" numCol="1" anchor="ctr" anchorCtr="0" compatLnSpc="1">
            <a:prstTxWarp prst="textNoShape">
              <a:avLst/>
            </a:prstTxWarp>
            <a:noAutofit/>
          </a:bodyPr>
          <a:lstStyle/>
          <a:p>
            <a:pPr>
              <a:spcBef>
                <a:spcPts val="0"/>
              </a:spcBef>
              <a:spcAft>
                <a:spcPts val="0"/>
              </a:spcAft>
            </a:pPr>
            <a:r>
              <a:rPr lang="en-US" dirty="0"/>
              <a:t>Recommendation– Different Users</a:t>
            </a:r>
            <a:endParaRPr dirty="0"/>
          </a:p>
        </p:txBody>
      </p:sp>
      <p:pic>
        <p:nvPicPr>
          <p:cNvPr id="115" name="Google Shape;115;p20"/>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24417" y="3006874"/>
            <a:ext cx="8257167" cy="1826660"/>
          </a:xfrm>
          <a:prstGeom prst="rect">
            <a:avLst/>
          </a:prstGeom>
          <a:noFill/>
          <a:ln>
            <a:noFill/>
          </a:ln>
        </p:spPr>
      </p:pic>
      <p:pic>
        <p:nvPicPr>
          <p:cNvPr id="116" name="Google Shape;116;p20"/>
          <p:cNvPicPr preferRelativeResize="0"/>
          <p:nvPr/>
        </p:nvPicPr>
        <p:blipFill>
          <a:blip r:embed="rId4">
            <a:alphaModFix/>
          </a:blip>
          <a:stretch>
            <a:fillRect/>
          </a:stretch>
        </p:blipFill>
        <p:spPr>
          <a:xfrm>
            <a:off x="5113117" y="1361744"/>
            <a:ext cx="2641600" cy="1393031"/>
          </a:xfrm>
          <a:prstGeom prst="rect">
            <a:avLst/>
          </a:prstGeom>
          <a:noFill/>
          <a:ln>
            <a:noFill/>
          </a:ln>
        </p:spPr>
      </p:pic>
      <p:pic>
        <p:nvPicPr>
          <p:cNvPr id="117" name="Google Shape;117;p2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3154748" y="1219081"/>
            <a:ext cx="1789450" cy="1678354"/>
          </a:xfrm>
          <a:prstGeom prst="rect">
            <a:avLst/>
          </a:prstGeom>
          <a:noFill/>
          <a:ln>
            <a:noFill/>
          </a:ln>
        </p:spPr>
      </p:pic>
    </p:spTree>
    <p:extLst>
      <p:ext uri="{BB962C8B-B14F-4D97-AF65-F5344CB8AC3E}">
        <p14:creationId xmlns:p14="http://schemas.microsoft.com/office/powerpoint/2010/main" val="21069292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1"/>
          <p:cNvSpPr txBox="1">
            <a:spLocks noGrp="1"/>
          </p:cNvSpPr>
          <p:nvPr>
            <p:ph type="title"/>
          </p:nvPr>
        </p:nvSpPr>
        <p:spPr>
          <a:prstGeom prst="rect">
            <a:avLst/>
          </a:prstGeom>
          <a:noFill/>
          <a:ln>
            <a:noFill/>
          </a:ln>
        </p:spPr>
        <p:txBody>
          <a:bodyPr spcFirstLastPara="1" vert="horz" wrap="square" lIns="99044" tIns="49508" rIns="99044" bIns="49508" numCol="1" anchor="ctr" anchorCtr="0" compatLnSpc="1">
            <a:prstTxWarp prst="textNoShape">
              <a:avLst/>
            </a:prstTxWarp>
            <a:noAutofit/>
          </a:bodyPr>
          <a:lstStyle/>
          <a:p>
            <a:pPr>
              <a:spcBef>
                <a:spcPts val="0"/>
              </a:spcBef>
              <a:spcAft>
                <a:spcPts val="0"/>
              </a:spcAft>
            </a:pPr>
            <a:r>
              <a:rPr lang="en-US" dirty="0"/>
              <a:t>Recommendation– Different Users</a:t>
            </a:r>
            <a:endParaRPr dirty="0"/>
          </a:p>
        </p:txBody>
      </p:sp>
      <p:pic>
        <p:nvPicPr>
          <p:cNvPr id="124" name="Google Shape;124;p2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24417" y="3036480"/>
            <a:ext cx="8257167" cy="3406056"/>
          </a:xfrm>
          <a:prstGeom prst="rect">
            <a:avLst/>
          </a:prstGeom>
          <a:noFill/>
          <a:ln>
            <a:noFill/>
          </a:ln>
        </p:spPr>
      </p:pic>
      <p:sp>
        <p:nvSpPr>
          <p:cNvPr id="125" name="Google Shape;125;p21"/>
          <p:cNvSpPr/>
          <p:nvPr/>
        </p:nvSpPr>
        <p:spPr>
          <a:xfrm>
            <a:off x="677532" y="5103896"/>
            <a:ext cx="8498553" cy="1420729"/>
          </a:xfrm>
          <a:prstGeom prst="roundRect">
            <a:avLst>
              <a:gd name="adj" fmla="val 16667"/>
            </a:avLst>
          </a:prstGeom>
          <a:noFill/>
          <a:ln w="28575" cap="flat" cmpd="sng">
            <a:solidFill>
              <a:schemeClr val="tx1"/>
            </a:solidFill>
            <a:prstDash val="solid"/>
            <a:round/>
            <a:headEnd type="none" w="sm" len="sm"/>
            <a:tailEnd type="none" w="sm" len="sm"/>
          </a:ln>
        </p:spPr>
        <p:txBody>
          <a:bodyPr spcFirstLastPara="1" wrap="square" lIns="77025" tIns="77025" rIns="77025" bIns="77025" anchor="ctr" anchorCtr="0">
            <a:noAutofit/>
          </a:bodyPr>
          <a:lstStyle/>
          <a:p>
            <a:pPr>
              <a:spcBef>
                <a:spcPts val="0"/>
              </a:spcBef>
              <a:spcAft>
                <a:spcPts val="0"/>
              </a:spcAft>
              <a:buClr>
                <a:schemeClr val="dk1"/>
              </a:buClr>
              <a:buSzPts val="1100"/>
            </a:pPr>
            <a:endParaRPr sz="1192" b="1">
              <a:solidFill>
                <a:srgbClr val="C00000"/>
              </a:solidFill>
              <a:latin typeface="Arial"/>
              <a:ea typeface="Arial"/>
              <a:cs typeface="Arial"/>
              <a:sym typeface="Arial"/>
            </a:endParaRPr>
          </a:p>
        </p:txBody>
      </p:sp>
      <p:sp>
        <p:nvSpPr>
          <p:cNvPr id="126" name="Google Shape;126;p21"/>
          <p:cNvSpPr txBox="1"/>
          <p:nvPr/>
        </p:nvSpPr>
        <p:spPr>
          <a:xfrm>
            <a:off x="2893594" y="4684435"/>
            <a:ext cx="4783556" cy="635079"/>
          </a:xfrm>
          <a:prstGeom prst="rect">
            <a:avLst/>
          </a:prstGeom>
          <a:noFill/>
          <a:ln>
            <a:noFill/>
          </a:ln>
        </p:spPr>
        <p:txBody>
          <a:bodyPr spcFirstLastPara="1" wrap="square" lIns="77025" tIns="77025" rIns="77025" bIns="77025" anchor="t" anchorCtr="0">
            <a:noAutofit/>
          </a:bodyPr>
          <a:lstStyle/>
          <a:p>
            <a:pPr>
              <a:spcBef>
                <a:spcPts val="0"/>
              </a:spcBef>
              <a:spcAft>
                <a:spcPts val="0"/>
              </a:spcAft>
              <a:buClr>
                <a:schemeClr val="dk1"/>
              </a:buClr>
              <a:buSzPts val="900"/>
            </a:pPr>
            <a:r>
              <a:rPr lang="en-US" sz="2492">
                <a:solidFill>
                  <a:srgbClr val="C00000"/>
                </a:solidFill>
                <a:latin typeface="Corbel"/>
                <a:ea typeface="Corbel"/>
                <a:cs typeface="Corbel"/>
                <a:sym typeface="Corbel"/>
              </a:rPr>
              <a:t>Personalized Product Descriptions!</a:t>
            </a:r>
            <a:endParaRPr sz="2492">
              <a:solidFill>
                <a:srgbClr val="C00000"/>
              </a:solidFill>
              <a:latin typeface="Corbel"/>
              <a:ea typeface="Corbel"/>
              <a:cs typeface="Corbel"/>
              <a:sym typeface="Corbel"/>
            </a:endParaRPr>
          </a:p>
        </p:txBody>
      </p:sp>
      <p:pic>
        <p:nvPicPr>
          <p:cNvPr id="127" name="Google Shape;127;p21"/>
          <p:cNvPicPr preferRelativeResize="0"/>
          <p:nvPr/>
        </p:nvPicPr>
        <p:blipFill>
          <a:blip r:embed="rId4">
            <a:alphaModFix/>
          </a:blip>
          <a:stretch>
            <a:fillRect/>
          </a:stretch>
        </p:blipFill>
        <p:spPr>
          <a:xfrm>
            <a:off x="5113117" y="1361744"/>
            <a:ext cx="2641600" cy="1393031"/>
          </a:xfrm>
          <a:prstGeom prst="rect">
            <a:avLst/>
          </a:prstGeom>
          <a:noFill/>
          <a:ln>
            <a:noFill/>
          </a:ln>
        </p:spPr>
      </p:pic>
      <p:pic>
        <p:nvPicPr>
          <p:cNvPr id="128" name="Google Shape;128;p2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3154748" y="1219081"/>
            <a:ext cx="1789450" cy="1678354"/>
          </a:xfrm>
          <a:prstGeom prst="rect">
            <a:avLst/>
          </a:prstGeom>
          <a:noFill/>
          <a:ln>
            <a:noFill/>
          </a:ln>
        </p:spPr>
      </p:pic>
    </p:spTree>
    <p:extLst>
      <p:ext uri="{BB962C8B-B14F-4D97-AF65-F5344CB8AC3E}">
        <p14:creationId xmlns:p14="http://schemas.microsoft.com/office/powerpoint/2010/main" val="12115133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pic>
        <p:nvPicPr>
          <p:cNvPr id="199" name="Google Shape;199;p30"/>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815508"/>
            <a:ext cx="9906000" cy="4421804"/>
          </a:xfrm>
          <a:prstGeom prst="rect">
            <a:avLst/>
          </a:prstGeom>
          <a:noFill/>
          <a:ln>
            <a:noFill/>
          </a:ln>
        </p:spPr>
      </p:pic>
      <p:sp>
        <p:nvSpPr>
          <p:cNvPr id="6" name="Google Shape;141;p23">
            <a:extLst>
              <a:ext uri="{FF2B5EF4-FFF2-40B4-BE49-F238E27FC236}">
                <a16:creationId xmlns:a16="http://schemas.microsoft.com/office/drawing/2014/main" id="{91785836-F360-4145-9E60-E609D7892237}"/>
              </a:ext>
            </a:extLst>
          </p:cNvPr>
          <p:cNvSpPr txBox="1">
            <a:spLocks noGrp="1"/>
          </p:cNvSpPr>
          <p:nvPr>
            <p:ph type="title"/>
          </p:nvPr>
        </p:nvSpPr>
        <p:spPr>
          <a:xfrm>
            <a:off x="271463" y="424915"/>
            <a:ext cx="9363075" cy="792162"/>
          </a:xfrm>
          <a:prstGeom prst="rect">
            <a:avLst/>
          </a:prstGeom>
          <a:noFill/>
          <a:ln>
            <a:noFill/>
          </a:ln>
        </p:spPr>
        <p:txBody>
          <a:bodyPr spcFirstLastPara="1" vert="horz" wrap="square" lIns="99044" tIns="49508" rIns="99044" bIns="49508" numCol="1" anchor="ctr" anchorCtr="0" compatLnSpc="1">
            <a:prstTxWarp prst="textNoShape">
              <a:avLst/>
            </a:prstTxWarp>
            <a:noAutofit/>
          </a:bodyPr>
          <a:lstStyle/>
          <a:p>
            <a:pPr>
              <a:spcBef>
                <a:spcPts val="0"/>
              </a:spcBef>
              <a:spcAft>
                <a:spcPts val="0"/>
              </a:spcAft>
            </a:pPr>
            <a:r>
              <a:rPr lang="en-US" dirty="0">
                <a:solidFill>
                  <a:srgbClr val="C00000"/>
                </a:solidFill>
              </a:rPr>
              <a:t>KOBE</a:t>
            </a:r>
            <a:r>
              <a:rPr lang="en-US" dirty="0">
                <a:solidFill>
                  <a:schemeClr val="tx1"/>
                </a:solidFill>
              </a:rPr>
              <a:t>:</a:t>
            </a:r>
            <a:r>
              <a:rPr lang="en-US" dirty="0"/>
              <a:t> </a:t>
            </a:r>
            <a:r>
              <a:rPr lang="en-US" dirty="0" err="1"/>
              <a:t>KnOwledge</a:t>
            </a:r>
            <a:r>
              <a:rPr lang="en-US" dirty="0"/>
              <a:t> Based </a:t>
            </a:r>
            <a:r>
              <a:rPr lang="en-US" dirty="0" err="1"/>
              <a:t>pErsonalized</a:t>
            </a:r>
            <a:r>
              <a:rPr lang="en-US" dirty="0"/>
              <a:t> product description generation model</a:t>
            </a:r>
            <a:endParaRPr dirty="0"/>
          </a:p>
        </p:txBody>
      </p:sp>
      <p:sp>
        <p:nvSpPr>
          <p:cNvPr id="9" name="Rectangle 8">
            <a:extLst>
              <a:ext uri="{FF2B5EF4-FFF2-40B4-BE49-F238E27FC236}">
                <a16:creationId xmlns:a16="http://schemas.microsoft.com/office/drawing/2014/main" id="{3BD04A50-7E5F-FF4B-9B7F-FA6F736BE553}"/>
              </a:ext>
            </a:extLst>
          </p:cNvPr>
          <p:cNvSpPr>
            <a:spLocks noChangeArrowheads="1"/>
          </p:cNvSpPr>
          <p:nvPr/>
        </p:nvSpPr>
        <p:spPr bwMode="auto">
          <a:xfrm>
            <a:off x="0" y="6547574"/>
            <a:ext cx="9906000" cy="310426"/>
          </a:xfrm>
          <a:prstGeom prst="rect">
            <a:avLst/>
          </a:prstGeom>
          <a:noFill/>
          <a:ln>
            <a:noFill/>
          </a:ln>
          <a:extLst/>
        </p:spPr>
        <p:txBody>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marL="228600" indent="-228600">
              <a:spcBef>
                <a:spcPct val="0"/>
              </a:spcBef>
              <a:buFont typeface="+mj-lt"/>
              <a:buAutoNum type="arabicPeriod"/>
            </a:pPr>
            <a:r>
              <a:rPr kumimoji="0" lang="en-US" altLang="x-none" sz="1100" dirty="0">
                <a:latin typeface="Times New Roman" charset="0"/>
              </a:rPr>
              <a:t>Q. Chen, J. Lin, Y. Zhang, H. Yang, J. Zhou and J. Tang. Towards Knowledge-Based Personalized Product Description Generation in E-commerce. KDD’19.</a:t>
            </a:r>
          </a:p>
        </p:txBody>
      </p:sp>
    </p:spTree>
    <p:extLst>
      <p:ext uri="{BB962C8B-B14F-4D97-AF65-F5344CB8AC3E}">
        <p14:creationId xmlns:p14="http://schemas.microsoft.com/office/powerpoint/2010/main" val="30450072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3"/>
          <p:cNvSpPr txBox="1">
            <a:spLocks noGrp="1"/>
          </p:cNvSpPr>
          <p:nvPr>
            <p:ph type="title"/>
          </p:nvPr>
        </p:nvSpPr>
        <p:spPr>
          <a:prstGeom prst="rect">
            <a:avLst/>
          </a:prstGeom>
          <a:noFill/>
          <a:ln>
            <a:noFill/>
          </a:ln>
        </p:spPr>
        <p:txBody>
          <a:bodyPr spcFirstLastPara="1" vert="horz" wrap="square" lIns="99044" tIns="49508" rIns="99044" bIns="49508" numCol="1" anchor="ctr" anchorCtr="0" compatLnSpc="1">
            <a:prstTxWarp prst="textNoShape">
              <a:avLst/>
            </a:prstTxWarp>
            <a:noAutofit/>
          </a:bodyPr>
          <a:lstStyle/>
          <a:p>
            <a:pPr>
              <a:spcBef>
                <a:spcPts val="0"/>
              </a:spcBef>
              <a:spcAft>
                <a:spcPts val="0"/>
              </a:spcAft>
            </a:pPr>
            <a:r>
              <a:rPr lang="en-US" dirty="0"/>
              <a:t>Case Study</a:t>
            </a:r>
            <a:endParaRPr dirty="0"/>
          </a:p>
        </p:txBody>
      </p:sp>
      <p:pic>
        <p:nvPicPr>
          <p:cNvPr id="224" name="Google Shape;224;p3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258329"/>
            <a:ext cx="9906000" cy="2738686"/>
          </a:xfrm>
          <a:prstGeom prst="rect">
            <a:avLst/>
          </a:prstGeom>
          <a:noFill/>
          <a:ln>
            <a:noFill/>
          </a:ln>
        </p:spPr>
      </p:pic>
      <p:pic>
        <p:nvPicPr>
          <p:cNvPr id="225" name="Google Shape;225;p3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3936538"/>
            <a:ext cx="9906000" cy="2343297"/>
          </a:xfrm>
          <a:prstGeom prst="rect">
            <a:avLst/>
          </a:prstGeom>
          <a:noFill/>
          <a:ln>
            <a:noFill/>
          </a:ln>
        </p:spPr>
      </p:pic>
    </p:spTree>
    <p:extLst>
      <p:ext uri="{BB962C8B-B14F-4D97-AF65-F5344CB8AC3E}">
        <p14:creationId xmlns:p14="http://schemas.microsoft.com/office/powerpoint/2010/main" val="4381794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2"/>
          <p:cNvSpPr txBox="1">
            <a:spLocks noGrp="1"/>
          </p:cNvSpPr>
          <p:nvPr>
            <p:ph type="title"/>
          </p:nvPr>
        </p:nvSpPr>
        <p:spPr>
          <a:prstGeom prst="rect">
            <a:avLst/>
          </a:prstGeom>
          <a:noFill/>
          <a:ln>
            <a:noFill/>
          </a:ln>
        </p:spPr>
        <p:txBody>
          <a:bodyPr spcFirstLastPara="1" vert="horz" wrap="square" lIns="99044" tIns="49508" rIns="99044" bIns="49508" numCol="1" anchor="ctr" anchorCtr="0" compatLnSpc="1">
            <a:prstTxWarp prst="textNoShape">
              <a:avLst/>
            </a:prstTxWarp>
            <a:noAutofit/>
          </a:bodyPr>
          <a:lstStyle/>
          <a:p>
            <a:pPr>
              <a:spcBef>
                <a:spcPts val="0"/>
              </a:spcBef>
              <a:spcAft>
                <a:spcPts val="0"/>
              </a:spcAft>
            </a:pPr>
            <a:r>
              <a:rPr lang="en-US" dirty="0"/>
              <a:t>Experimental Results</a:t>
            </a:r>
            <a:endParaRPr dirty="0"/>
          </a:p>
        </p:txBody>
      </p:sp>
      <p:sp>
        <p:nvSpPr>
          <p:cNvPr id="214" name="Google Shape;214;p32"/>
          <p:cNvSpPr txBox="1">
            <a:spLocks noGrp="1"/>
          </p:cNvSpPr>
          <p:nvPr>
            <p:ph idx="1"/>
          </p:nvPr>
        </p:nvSpPr>
        <p:spPr>
          <a:prstGeom prst="rect">
            <a:avLst/>
          </a:prstGeom>
          <a:noFill/>
          <a:ln>
            <a:noFill/>
          </a:ln>
        </p:spPr>
        <p:txBody>
          <a:bodyPr spcFirstLastPara="1" vert="horz" wrap="square" lIns="99044" tIns="49508" rIns="99044" bIns="49508" numCol="1" anchor="t" anchorCtr="0" compatLnSpc="1">
            <a:prstTxWarp prst="textNoShape">
              <a:avLst/>
            </a:prstTxWarp>
            <a:noAutofit/>
          </a:bodyPr>
          <a:lstStyle/>
          <a:p>
            <a:pPr marL="495285" indent="-371464">
              <a:spcBef>
                <a:spcPts val="0"/>
              </a:spcBef>
              <a:spcAft>
                <a:spcPts val="0"/>
              </a:spcAft>
              <a:buSzPts val="1800"/>
              <a:buChar char="●"/>
            </a:pPr>
            <a:r>
              <a:rPr lang="en-US" dirty="0"/>
              <a:t>Generation </a:t>
            </a:r>
            <a:r>
              <a:rPr lang="en-US" dirty="0">
                <a:solidFill>
                  <a:srgbClr val="C00000"/>
                </a:solidFill>
              </a:rPr>
              <a:t>quality</a:t>
            </a:r>
            <a:endParaRPr dirty="0">
              <a:solidFill>
                <a:srgbClr val="C00000"/>
              </a:solidFill>
            </a:endParaRPr>
          </a:p>
          <a:p>
            <a:pPr marL="990570" lvl="1" indent="-371464">
              <a:spcBef>
                <a:spcPts val="0"/>
              </a:spcBef>
              <a:spcAft>
                <a:spcPts val="0"/>
              </a:spcAft>
              <a:buSzPts val="1800"/>
              <a:buChar char="○"/>
            </a:pPr>
            <a:r>
              <a:rPr lang="en-US" dirty="0"/>
              <a:t>BLEU</a:t>
            </a:r>
            <a:endParaRPr dirty="0"/>
          </a:p>
          <a:p>
            <a:pPr marL="495285" indent="-371464">
              <a:spcBef>
                <a:spcPts val="0"/>
              </a:spcBef>
              <a:spcAft>
                <a:spcPts val="0"/>
              </a:spcAft>
              <a:buSzPts val="1800"/>
              <a:buChar char="●"/>
            </a:pPr>
            <a:r>
              <a:rPr lang="en-US" dirty="0"/>
              <a:t>Generation </a:t>
            </a:r>
            <a:r>
              <a:rPr lang="en-US" dirty="0">
                <a:solidFill>
                  <a:srgbClr val="C00000"/>
                </a:solidFill>
              </a:rPr>
              <a:t>diversity</a:t>
            </a:r>
            <a:endParaRPr dirty="0">
              <a:solidFill>
                <a:srgbClr val="C00000"/>
              </a:solidFill>
            </a:endParaRPr>
          </a:p>
          <a:p>
            <a:pPr marL="990570" lvl="1" indent="-371464">
              <a:spcBef>
                <a:spcPts val="0"/>
              </a:spcBef>
              <a:spcAft>
                <a:spcPts val="0"/>
              </a:spcAft>
              <a:buSzPts val="1800"/>
              <a:buChar char="○"/>
            </a:pPr>
            <a:r>
              <a:rPr lang="en-US" dirty="0"/>
              <a:t>Lexical diversity </a:t>
            </a:r>
            <a:endParaRPr dirty="0"/>
          </a:p>
          <a:p>
            <a:pPr marL="495285" indent="-371464">
              <a:spcBef>
                <a:spcPts val="0"/>
              </a:spcBef>
              <a:spcAft>
                <a:spcPts val="0"/>
              </a:spcAft>
              <a:buSzPts val="1800"/>
              <a:buChar char="●"/>
            </a:pPr>
            <a:r>
              <a:rPr lang="en-US" dirty="0">
                <a:solidFill>
                  <a:srgbClr val="C00000"/>
                </a:solidFill>
              </a:rPr>
              <a:t>Personalization</a:t>
            </a:r>
            <a:endParaRPr dirty="0">
              <a:solidFill>
                <a:srgbClr val="C00000"/>
              </a:solidFill>
            </a:endParaRPr>
          </a:p>
          <a:p>
            <a:pPr marL="990570" lvl="1" indent="-371464">
              <a:spcBef>
                <a:spcPts val="0"/>
              </a:spcBef>
              <a:spcAft>
                <a:spcPts val="0"/>
              </a:spcAft>
              <a:buSzPts val="1800"/>
              <a:buChar char="○"/>
            </a:pPr>
            <a:r>
              <a:rPr lang="en-US" dirty="0"/>
              <a:t>Attribute capturing </a:t>
            </a:r>
          </a:p>
          <a:p>
            <a:pPr marL="495285" indent="-371464">
              <a:spcBef>
                <a:spcPts val="0"/>
              </a:spcBef>
              <a:spcAft>
                <a:spcPts val="0"/>
              </a:spcAft>
              <a:buSzPts val="1800"/>
              <a:buChar char="●"/>
            </a:pPr>
            <a:r>
              <a:rPr lang="en-US" dirty="0">
                <a:solidFill>
                  <a:srgbClr val="C00000"/>
                </a:solidFill>
              </a:rPr>
              <a:t>Human</a:t>
            </a:r>
            <a:r>
              <a:rPr lang="en-US" dirty="0"/>
              <a:t> evaluation</a:t>
            </a:r>
          </a:p>
        </p:txBody>
      </p:sp>
      <p:sp>
        <p:nvSpPr>
          <p:cNvPr id="7" name="Rectangle 6">
            <a:extLst>
              <a:ext uri="{FF2B5EF4-FFF2-40B4-BE49-F238E27FC236}">
                <a16:creationId xmlns:a16="http://schemas.microsoft.com/office/drawing/2014/main" id="{1996B133-B461-4B45-91CE-44CF3A8A0106}"/>
              </a:ext>
            </a:extLst>
          </p:cNvPr>
          <p:cNvSpPr/>
          <p:nvPr/>
        </p:nvSpPr>
        <p:spPr>
          <a:xfrm>
            <a:off x="381000" y="64008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solidFill>
                  <a:srgbClr val="C00000"/>
                </a:solidFill>
              </a:rPr>
              <a:t>  ** All Data and Code available at </a:t>
            </a:r>
            <a:r>
              <a:rPr lang="en-US" u="sng" dirty="0">
                <a:solidFill>
                  <a:schemeClr val="hlink"/>
                </a:solidFill>
                <a:hlinkClick r:id="rId3"/>
              </a:rPr>
              <a:t>https://github.com/THUDM/KOBE/</a:t>
            </a:r>
            <a:r>
              <a:rPr lang="en-US" dirty="0">
                <a:solidFill>
                  <a:srgbClr val="C00000"/>
                </a:solidFill>
              </a:rPr>
              <a:t> </a:t>
            </a:r>
          </a:p>
        </p:txBody>
      </p:sp>
      <p:pic>
        <p:nvPicPr>
          <p:cNvPr id="2" name="Picture 1">
            <a:extLst>
              <a:ext uri="{FF2B5EF4-FFF2-40B4-BE49-F238E27FC236}">
                <a16:creationId xmlns:a16="http://schemas.microsoft.com/office/drawing/2014/main" id="{AED8AD36-0BFA-5847-BD06-A6E57FADB24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64968" y="1196752"/>
            <a:ext cx="5241032" cy="1931241"/>
          </a:xfrm>
          <a:prstGeom prst="rect">
            <a:avLst/>
          </a:prstGeom>
        </p:spPr>
      </p:pic>
      <p:pic>
        <p:nvPicPr>
          <p:cNvPr id="3" name="Picture 2">
            <a:extLst>
              <a:ext uri="{FF2B5EF4-FFF2-40B4-BE49-F238E27FC236}">
                <a16:creationId xmlns:a16="http://schemas.microsoft.com/office/drawing/2014/main" id="{72C82CA3-796A-ED45-AC59-061EABA59FE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96072" y="5013175"/>
            <a:ext cx="5184000" cy="1241416"/>
          </a:xfrm>
          <a:prstGeom prst="rect">
            <a:avLst/>
          </a:prstGeom>
        </p:spPr>
      </p:pic>
      <p:pic>
        <p:nvPicPr>
          <p:cNvPr id="4" name="Picture 3">
            <a:extLst>
              <a:ext uri="{FF2B5EF4-FFF2-40B4-BE49-F238E27FC236}">
                <a16:creationId xmlns:a16="http://schemas.microsoft.com/office/drawing/2014/main" id="{9A41B4B2-74B4-4B4B-926E-A43E2813834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664968" y="3108798"/>
            <a:ext cx="5169024" cy="1904378"/>
          </a:xfrm>
          <a:prstGeom prst="rect">
            <a:avLst/>
          </a:prstGeom>
        </p:spPr>
      </p:pic>
    </p:spTree>
    <p:extLst>
      <p:ext uri="{BB962C8B-B14F-4D97-AF65-F5344CB8AC3E}">
        <p14:creationId xmlns:p14="http://schemas.microsoft.com/office/powerpoint/2010/main" val="28507391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459DE-1BC0-ED43-8721-274DD7818CD2}"/>
              </a:ext>
            </a:extLst>
          </p:cNvPr>
          <p:cNvSpPr>
            <a:spLocks noGrp="1"/>
          </p:cNvSpPr>
          <p:nvPr>
            <p:ph type="title"/>
          </p:nvPr>
        </p:nvSpPr>
        <p:spPr/>
        <p:txBody>
          <a:bodyPr/>
          <a:lstStyle/>
          <a:p>
            <a:r>
              <a:rPr lang="en-US" dirty="0" err="1">
                <a:solidFill>
                  <a:srgbClr val="C00000"/>
                </a:solidFill>
              </a:rPr>
              <a:t>CogDL</a:t>
            </a:r>
            <a:br>
              <a:rPr lang="en-US" dirty="0"/>
            </a:br>
            <a:r>
              <a:rPr lang="en-US" sz="2800" dirty="0"/>
              <a:t>—A Toolkit for ​Deep Learning on Graphs</a:t>
            </a:r>
            <a:endParaRPr lang="en-US" sz="3600" dirty="0"/>
          </a:p>
        </p:txBody>
      </p:sp>
      <p:sp>
        <p:nvSpPr>
          <p:cNvPr id="4" name="Rectangle 3">
            <a:extLst>
              <a:ext uri="{FF2B5EF4-FFF2-40B4-BE49-F238E27FC236}">
                <a16:creationId xmlns:a16="http://schemas.microsoft.com/office/drawing/2014/main" id="{44AE4AC6-6A10-C442-89E8-29E50F95210B}"/>
              </a:ext>
            </a:extLst>
          </p:cNvPr>
          <p:cNvSpPr/>
          <p:nvPr/>
        </p:nvSpPr>
        <p:spPr>
          <a:xfrm>
            <a:off x="381000" y="64008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solidFill>
                  <a:srgbClr val="C00000"/>
                </a:solidFill>
              </a:rPr>
              <a:t>  ** Code available at </a:t>
            </a:r>
            <a:r>
              <a:rPr lang="en-US" dirty="0">
                <a:solidFill>
                  <a:srgbClr val="C00000"/>
                </a:solidFill>
                <a:hlinkClick r:id="rId2"/>
              </a:rPr>
              <a:t>https://keg.cs.tsinghua.edu.cn/cogdl/</a:t>
            </a:r>
            <a:r>
              <a:rPr lang="en-US" dirty="0">
                <a:solidFill>
                  <a:srgbClr val="C00000"/>
                </a:solidFill>
              </a:rPr>
              <a:t> </a:t>
            </a:r>
          </a:p>
        </p:txBody>
      </p:sp>
      <p:pic>
        <p:nvPicPr>
          <p:cNvPr id="5" name="Picture 4">
            <a:extLst>
              <a:ext uri="{FF2B5EF4-FFF2-40B4-BE49-F238E27FC236}">
                <a16:creationId xmlns:a16="http://schemas.microsoft.com/office/drawing/2014/main" id="{CD2086D6-5EF0-A843-9E46-0805FDA0842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95371"/>
            <a:ext cx="9906000" cy="4597925"/>
          </a:xfrm>
          <a:prstGeom prst="rect">
            <a:avLst/>
          </a:prstGeom>
        </p:spPr>
      </p:pic>
    </p:spTree>
    <p:extLst>
      <p:ext uri="{BB962C8B-B14F-4D97-AF65-F5344CB8AC3E}">
        <p14:creationId xmlns:p14="http://schemas.microsoft.com/office/powerpoint/2010/main" val="19138416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标题 1">
            <a:extLst>
              <a:ext uri="{FF2B5EF4-FFF2-40B4-BE49-F238E27FC236}">
                <a16:creationId xmlns:a16="http://schemas.microsoft.com/office/drawing/2014/main" id="{4602FD62-D615-F04E-BBD7-6EA466DE6167}"/>
              </a:ext>
            </a:extLst>
          </p:cNvPr>
          <p:cNvSpPr>
            <a:spLocks noGrp="1"/>
          </p:cNvSpPr>
          <p:nvPr>
            <p:ph type="title"/>
          </p:nvPr>
        </p:nvSpPr>
        <p:spPr/>
        <p:txBody>
          <a:bodyPr/>
          <a:lstStyle/>
          <a:p>
            <a:r>
              <a:rPr lang="en-US" sz="3200" dirty="0" err="1"/>
              <a:t>CogDL</a:t>
            </a:r>
            <a:br>
              <a:rPr lang="en-US" sz="3200" dirty="0"/>
            </a:br>
            <a:r>
              <a:rPr lang="en-US" sz="2800" dirty="0"/>
              <a:t>—A Toolkit for ​Deep Learning on Graphs</a:t>
            </a:r>
            <a:endParaRPr lang="zh-CN" altLang="en-US" sz="3200" dirty="0"/>
          </a:p>
        </p:txBody>
      </p:sp>
      <p:pic>
        <p:nvPicPr>
          <p:cNvPr id="57346" name="内容占位符 3">
            <a:extLst>
              <a:ext uri="{FF2B5EF4-FFF2-40B4-BE49-F238E27FC236}">
                <a16:creationId xmlns:a16="http://schemas.microsoft.com/office/drawing/2014/main" id="{CB65EC8C-FACA-7D48-9A4F-EC83114B8E47}"/>
              </a:ext>
            </a:extLst>
          </p:cNvPr>
          <p:cNvPicPr>
            <a:picLocks noGrp="1" noChangeAspect="1"/>
          </p:cNvPicPr>
          <p:nvPr>
            <p:ph idx="1"/>
          </p:nvPr>
        </p:nvPicPr>
        <p:blipFill>
          <a:blip r:embed="rId3">
            <a:extLst>
              <a:ext uri="{28A0092B-C50C-407E-A947-70E740481C1C}">
                <a14:useLocalDpi xmlns:a14="http://schemas.microsoft.com/office/drawing/2010/main"/>
              </a:ext>
            </a:extLst>
          </a:blip>
          <a:srcRect/>
          <a:stretch>
            <a:fillRect/>
          </a:stretch>
        </p:blipFill>
        <p:spPr>
          <a:xfrm>
            <a:off x="1857375" y="1196975"/>
            <a:ext cx="6042025" cy="5472113"/>
          </a:xfrm>
        </p:spPr>
      </p:pic>
    </p:spTree>
    <p:extLst>
      <p:ext uri="{BB962C8B-B14F-4D97-AF65-F5344CB8AC3E}">
        <p14:creationId xmlns:p14="http://schemas.microsoft.com/office/powerpoint/2010/main" val="37627137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标题 1">
            <a:extLst>
              <a:ext uri="{FF2B5EF4-FFF2-40B4-BE49-F238E27FC236}">
                <a16:creationId xmlns:a16="http://schemas.microsoft.com/office/drawing/2014/main" id="{D614C59C-7BE9-4245-9808-A416FD9C95D8}"/>
              </a:ext>
            </a:extLst>
          </p:cNvPr>
          <p:cNvSpPr>
            <a:spLocks noGrp="1"/>
          </p:cNvSpPr>
          <p:nvPr>
            <p:ph type="title"/>
          </p:nvPr>
        </p:nvSpPr>
        <p:spPr/>
        <p:txBody>
          <a:bodyPr/>
          <a:lstStyle/>
          <a:p>
            <a:r>
              <a:rPr lang="en-US" altLang="zh-CN" sz="3200" dirty="0" err="1">
                <a:solidFill>
                  <a:srgbClr val="C00000"/>
                </a:solidFill>
                <a:ea typeface="黑体" panose="02010609060101010101" pitchFamily="49" charset="-122"/>
                <a:cs typeface="Arial" panose="020B0604020202020204" pitchFamily="34" charset="0"/>
              </a:rPr>
              <a:t>CogDL</a:t>
            </a:r>
            <a:r>
              <a:rPr lang="zh-CN" altLang="en-US" sz="3200" dirty="0">
                <a:ea typeface="黑体" panose="02010609060101010101" pitchFamily="49" charset="-122"/>
                <a:cs typeface="Arial" panose="020B0604020202020204" pitchFamily="34" charset="0"/>
              </a:rPr>
              <a:t> </a:t>
            </a:r>
            <a:r>
              <a:rPr lang="en-US" altLang="zh-CN" sz="3200" dirty="0">
                <a:ea typeface="黑体" panose="02010609060101010101" pitchFamily="49" charset="-122"/>
                <a:cs typeface="Arial" panose="020B0604020202020204" pitchFamily="34" charset="0"/>
              </a:rPr>
              <a:t>features</a:t>
            </a:r>
            <a:endParaRPr lang="zh-CN" altLang="en-US" sz="3200" dirty="0">
              <a:ea typeface="黑体" panose="02010609060101010101" pitchFamily="49" charset="-122"/>
              <a:cs typeface="Arial" panose="020B0604020202020204" pitchFamily="34" charset="0"/>
            </a:endParaRPr>
          </a:p>
        </p:txBody>
      </p:sp>
      <p:sp>
        <p:nvSpPr>
          <p:cNvPr id="5" name="内容占位符 4">
            <a:extLst>
              <a:ext uri="{FF2B5EF4-FFF2-40B4-BE49-F238E27FC236}">
                <a16:creationId xmlns:a16="http://schemas.microsoft.com/office/drawing/2014/main" id="{B22F6DEB-D915-CE4B-9013-F3FF821DD447}"/>
              </a:ext>
            </a:extLst>
          </p:cNvPr>
          <p:cNvSpPr txBox="1">
            <a:spLocks noGrp="1"/>
          </p:cNvSpPr>
          <p:nvPr>
            <p:ph idx="1"/>
          </p:nvPr>
        </p:nvSpPr>
        <p:spPr>
          <a:xfrm>
            <a:off x="350838" y="1196975"/>
            <a:ext cx="9139237" cy="4502515"/>
          </a:xfrm>
        </p:spPr>
        <p:txBody>
          <a:bodyPr>
            <a:spAutoFit/>
          </a:bodyPr>
          <a:lstStyle/>
          <a:p>
            <a:pPr marL="342900" lvl="1" indent="-342900">
              <a:lnSpc>
                <a:spcPct val="125000"/>
              </a:lnSpc>
              <a:spcBef>
                <a:spcPts val="2215"/>
              </a:spcBef>
              <a:buFont typeface="Arial" panose="020B0604020202020204" pitchFamily="34" charset="0"/>
              <a:buChar char="•"/>
              <a:defRPr/>
            </a:pPr>
            <a:r>
              <a:rPr lang="en-US" altLang="zh-CN" sz="2400" dirty="0" err="1"/>
              <a:t>CogDL</a:t>
            </a:r>
            <a:r>
              <a:rPr lang="en-US" altLang="zh-CN" sz="2400" dirty="0"/>
              <a:t> supports these features:</a:t>
            </a:r>
          </a:p>
          <a:p>
            <a:pPr marL="685800" lvl="1">
              <a:buFont typeface="Wingdings" charset="2"/>
              <a:buChar char="ü"/>
              <a:defRPr/>
            </a:pPr>
            <a:r>
              <a:rPr lang="en-US" altLang="zh-CN" sz="2400" b="1" dirty="0" err="1"/>
              <a:t>Sparsification</a:t>
            </a:r>
            <a:r>
              <a:rPr lang="en-US" altLang="zh-CN" sz="2400" dirty="0"/>
              <a:t>: fast network embedding on large-scale networks with tens of millions of nodes</a:t>
            </a:r>
          </a:p>
          <a:p>
            <a:pPr marL="685800" lvl="1">
              <a:buFont typeface="Wingdings" charset="2"/>
              <a:buChar char="ü"/>
              <a:defRPr/>
            </a:pPr>
            <a:r>
              <a:rPr lang="en-US" altLang="zh-CN" sz="2400" b="1" dirty="0"/>
              <a:t>Arbitrary</a:t>
            </a:r>
            <a:r>
              <a:rPr lang="en-US" altLang="zh-CN" sz="2400" dirty="0"/>
              <a:t>: dealing with different graph structures: attributed, multiplex and heterogeneous networks</a:t>
            </a:r>
          </a:p>
          <a:p>
            <a:pPr marL="685800" lvl="1">
              <a:buFont typeface="Wingdings" charset="2"/>
              <a:buChar char="ü"/>
              <a:defRPr/>
            </a:pPr>
            <a:r>
              <a:rPr lang="en-US" altLang="zh-CN" sz="2400" b="1" dirty="0"/>
              <a:t>Distributed</a:t>
            </a:r>
            <a:r>
              <a:rPr lang="en-US" altLang="zh-CN" sz="2400" dirty="0"/>
              <a:t>: multi-GPU training on one machine or across multiple machines</a:t>
            </a:r>
          </a:p>
          <a:p>
            <a:pPr marL="685800" lvl="1">
              <a:buFont typeface="Wingdings" charset="2"/>
              <a:buChar char="ü"/>
              <a:defRPr/>
            </a:pPr>
            <a:r>
              <a:rPr lang="en-US" altLang="zh-CN" sz="2400" b="1" dirty="0"/>
              <a:t>Extensible</a:t>
            </a:r>
            <a:r>
              <a:rPr lang="en-US" altLang="zh-CN" sz="2400" dirty="0"/>
              <a:t>: easily register new datasets, models, criterions and tasks</a:t>
            </a:r>
          </a:p>
          <a:p>
            <a:pPr marL="342900" lvl="1" indent="-342900">
              <a:lnSpc>
                <a:spcPct val="125000"/>
              </a:lnSpc>
              <a:spcBef>
                <a:spcPts val="2215"/>
              </a:spcBef>
              <a:buFont typeface="Arial" panose="020B0604020202020204" pitchFamily="34" charset="0"/>
              <a:buChar char="•"/>
              <a:defRPr/>
            </a:pPr>
            <a:r>
              <a:rPr lang="en-US" altLang="zh-CN" sz="2400" dirty="0"/>
              <a:t>Homepage:</a:t>
            </a:r>
            <a:r>
              <a:rPr lang="zh-CN" altLang="en-US" sz="2400" dirty="0"/>
              <a:t> </a:t>
            </a:r>
            <a:r>
              <a:rPr lang="en-US" altLang="zh-CN" sz="2400" dirty="0">
                <a:hlinkClick r:id="rId3"/>
              </a:rPr>
              <a:t>https://keg.cs.tsinghua.edu.cn/cogdl/</a:t>
            </a:r>
            <a:r>
              <a:rPr lang="en-US" altLang="zh-CN" sz="2400" dirty="0"/>
              <a:t> </a:t>
            </a:r>
          </a:p>
        </p:txBody>
      </p:sp>
    </p:spTree>
    <p:extLst>
      <p:ext uri="{BB962C8B-B14F-4D97-AF65-F5344CB8AC3E}">
        <p14:creationId xmlns:p14="http://schemas.microsoft.com/office/powerpoint/2010/main" val="32155059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a:extLst>
              <a:ext uri="{FF2B5EF4-FFF2-40B4-BE49-F238E27FC236}">
                <a16:creationId xmlns:a16="http://schemas.microsoft.com/office/drawing/2014/main" id="{E1223B12-0E4B-2A47-83D1-6B6C5BC599CC}"/>
              </a:ext>
            </a:extLst>
          </p:cNvPr>
          <p:cNvSpPr>
            <a:spLocks noGrp="1" noChangeArrowheads="1"/>
          </p:cNvSpPr>
          <p:nvPr>
            <p:ph type="title"/>
          </p:nvPr>
        </p:nvSpPr>
        <p:spPr/>
        <p:txBody>
          <a:bodyPr/>
          <a:lstStyle/>
          <a:p>
            <a:r>
              <a:rPr lang="en-US" altLang="zh-CN" dirty="0" err="1"/>
              <a:t>CogDL</a:t>
            </a:r>
            <a:r>
              <a:rPr lang="en-US" altLang="zh-CN" dirty="0"/>
              <a:t> Leaderboards</a:t>
            </a:r>
            <a:endParaRPr lang="zh-CN" altLang="en-US" dirty="0">
              <a:ea typeface="黑体" panose="02010609060101010101" pitchFamily="49" charset="-122"/>
              <a:cs typeface="Arial" panose="020B0604020202020204" pitchFamily="34" charset="0"/>
            </a:endParaRPr>
          </a:p>
        </p:txBody>
      </p:sp>
      <p:sp>
        <p:nvSpPr>
          <p:cNvPr id="63490" name="矩形 2">
            <a:extLst>
              <a:ext uri="{FF2B5EF4-FFF2-40B4-BE49-F238E27FC236}">
                <a16:creationId xmlns:a16="http://schemas.microsoft.com/office/drawing/2014/main" id="{6F9E6273-FA48-7E4B-AC17-50FD44B8006C}"/>
              </a:ext>
            </a:extLst>
          </p:cNvPr>
          <p:cNvSpPr>
            <a:spLocks noChangeArrowheads="1"/>
          </p:cNvSpPr>
          <p:nvPr/>
        </p:nvSpPr>
        <p:spPr bwMode="auto">
          <a:xfrm>
            <a:off x="1065213" y="1077913"/>
            <a:ext cx="727233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kumimoji="1"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kumimoji="1"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kumimoji="1"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kumimoji="1"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kumimoji="0" lang="en-US" altLang="zh-CN" sz="2400" b="1" dirty="0">
                <a:latin typeface="Lato"/>
              </a:rPr>
              <a:t>Multi-label Node Classification</a:t>
            </a:r>
          </a:p>
          <a:p>
            <a:pPr>
              <a:spcBef>
                <a:spcPct val="0"/>
              </a:spcBef>
              <a:buFontTx/>
              <a:buNone/>
            </a:pPr>
            <a:r>
              <a:rPr kumimoji="0" lang="en-US" altLang="zh-CN" sz="1800" dirty="0">
                <a:solidFill>
                  <a:srgbClr val="212121"/>
                </a:solidFill>
                <a:latin typeface="Lato"/>
              </a:rPr>
              <a:t>The</a:t>
            </a:r>
            <a:r>
              <a:rPr kumimoji="0" lang="zh-CN" altLang="en-US" sz="1800" dirty="0">
                <a:solidFill>
                  <a:srgbClr val="212121"/>
                </a:solidFill>
                <a:latin typeface="Lato"/>
              </a:rPr>
              <a:t> </a:t>
            </a:r>
            <a:r>
              <a:rPr kumimoji="0" lang="en-US" altLang="zh-CN" sz="1800" dirty="0">
                <a:solidFill>
                  <a:srgbClr val="212121"/>
                </a:solidFill>
                <a:latin typeface="Lato"/>
              </a:rPr>
              <a:t>following</a:t>
            </a:r>
            <a:r>
              <a:rPr kumimoji="0" lang="zh-CN" altLang="en-US" sz="1800" dirty="0">
                <a:solidFill>
                  <a:srgbClr val="212121"/>
                </a:solidFill>
                <a:latin typeface="Lato"/>
              </a:rPr>
              <a:t> </a:t>
            </a:r>
            <a:r>
              <a:rPr kumimoji="0" lang="en-US" altLang="zh-CN" sz="1800" dirty="0">
                <a:solidFill>
                  <a:srgbClr val="212121"/>
                </a:solidFill>
                <a:latin typeface="Lato"/>
              </a:rPr>
              <a:t>leaderboard</a:t>
            </a:r>
            <a:r>
              <a:rPr kumimoji="0" lang="zh-CN" altLang="en-US" sz="1800" dirty="0">
                <a:solidFill>
                  <a:srgbClr val="212121"/>
                </a:solidFill>
                <a:latin typeface="Lato"/>
              </a:rPr>
              <a:t> </a:t>
            </a:r>
            <a:r>
              <a:rPr kumimoji="0" lang="en-US" altLang="zh-CN" sz="1800" dirty="0">
                <a:solidFill>
                  <a:srgbClr val="212121"/>
                </a:solidFill>
                <a:latin typeface="Lato"/>
              </a:rPr>
              <a:t>is</a:t>
            </a:r>
            <a:r>
              <a:rPr kumimoji="0" lang="zh-CN" altLang="en-US" sz="1800" dirty="0">
                <a:solidFill>
                  <a:srgbClr val="212121"/>
                </a:solidFill>
                <a:latin typeface="Lato"/>
              </a:rPr>
              <a:t> </a:t>
            </a:r>
            <a:r>
              <a:rPr kumimoji="0" lang="en-US" altLang="zh-CN" sz="1800" dirty="0">
                <a:solidFill>
                  <a:srgbClr val="212121"/>
                </a:solidFill>
                <a:latin typeface="Lato"/>
              </a:rPr>
              <a:t>built from unsupervised learning</a:t>
            </a:r>
            <a:r>
              <a:rPr kumimoji="0" lang="zh-CN" altLang="en-US" sz="1800" dirty="0">
                <a:solidFill>
                  <a:srgbClr val="212121"/>
                </a:solidFill>
                <a:latin typeface="Lato"/>
              </a:rPr>
              <a:t> </a:t>
            </a:r>
            <a:r>
              <a:rPr kumimoji="0" lang="en-US" altLang="zh-CN" sz="1800" dirty="0">
                <a:solidFill>
                  <a:srgbClr val="212121"/>
                </a:solidFill>
                <a:latin typeface="Lato"/>
              </a:rPr>
              <a:t>with</a:t>
            </a:r>
            <a:r>
              <a:rPr kumimoji="0" lang="zh-CN" altLang="en-US" sz="1800" dirty="0">
                <a:solidFill>
                  <a:srgbClr val="212121"/>
                </a:solidFill>
                <a:latin typeface="Lato"/>
              </a:rPr>
              <a:t> </a:t>
            </a:r>
            <a:r>
              <a:rPr kumimoji="0" lang="en-US" altLang="zh-CN" sz="1800" dirty="0">
                <a:solidFill>
                  <a:srgbClr val="212121"/>
                </a:solidFill>
                <a:latin typeface="Lato"/>
              </a:rPr>
              <a:t>multi-label node classification setting. </a:t>
            </a:r>
          </a:p>
        </p:txBody>
      </p:sp>
      <p:pic>
        <p:nvPicPr>
          <p:cNvPr id="63491" name="图片 1">
            <a:extLst>
              <a:ext uri="{FF2B5EF4-FFF2-40B4-BE49-F238E27FC236}">
                <a16:creationId xmlns:a16="http://schemas.microsoft.com/office/drawing/2014/main" id="{C6E3D27C-100D-504D-98C0-0431EF28DFC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65213" y="2132856"/>
            <a:ext cx="7183437" cy="431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C916B722-108C-234F-BE3A-5949FD9A7D44}"/>
              </a:ext>
            </a:extLst>
          </p:cNvPr>
          <p:cNvSpPr/>
          <p:nvPr/>
        </p:nvSpPr>
        <p:spPr>
          <a:xfrm>
            <a:off x="381000" y="64008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600" dirty="0">
                <a:solidFill>
                  <a:srgbClr val="FF0000"/>
                </a:solidFill>
                <a:hlinkClick r:id="rId4"/>
              </a:rPr>
              <a:t>http://keg.cs.tsinghua.edu.cn/cogdl/node-classification.html</a:t>
            </a:r>
            <a:r>
              <a:rPr lang="en-US" sz="1600" dirty="0">
                <a:solidFill>
                  <a:srgbClr val="FF0000"/>
                </a:solidFill>
              </a:rPr>
              <a:t>  </a:t>
            </a:r>
          </a:p>
        </p:txBody>
      </p:sp>
    </p:spTree>
    <p:extLst>
      <p:ext uri="{BB962C8B-B14F-4D97-AF65-F5344CB8AC3E}">
        <p14:creationId xmlns:p14="http://schemas.microsoft.com/office/powerpoint/2010/main" val="19933939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a:extLst>
              <a:ext uri="{FF2B5EF4-FFF2-40B4-BE49-F238E27FC236}">
                <a16:creationId xmlns:a16="http://schemas.microsoft.com/office/drawing/2014/main" id="{C4DA4AE0-C905-044C-9383-4FDF28B8384E}"/>
              </a:ext>
            </a:extLst>
          </p:cNvPr>
          <p:cNvSpPr>
            <a:spLocks noGrp="1" noChangeArrowheads="1"/>
          </p:cNvSpPr>
          <p:nvPr>
            <p:ph type="title"/>
          </p:nvPr>
        </p:nvSpPr>
        <p:spPr/>
        <p:txBody>
          <a:bodyPr/>
          <a:lstStyle/>
          <a:p>
            <a:r>
              <a:rPr lang="en-US" altLang="zh-CN" dirty="0"/>
              <a:t>Leaderboards: Link Prediction</a:t>
            </a:r>
            <a:endParaRPr lang="zh-CN" altLang="en-US" dirty="0">
              <a:ea typeface="黑体" panose="02010609060101010101" pitchFamily="49" charset="-122"/>
              <a:cs typeface="Arial" panose="020B0604020202020204" pitchFamily="34" charset="0"/>
            </a:endParaRPr>
          </a:p>
        </p:txBody>
      </p:sp>
      <p:pic>
        <p:nvPicPr>
          <p:cNvPr id="67587" name="图片 1">
            <a:extLst>
              <a:ext uri="{FF2B5EF4-FFF2-40B4-BE49-F238E27FC236}">
                <a16:creationId xmlns:a16="http://schemas.microsoft.com/office/drawing/2014/main" id="{A55C1BD7-CAE4-B64F-8D63-AE4CBE32CE9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69988" y="1052736"/>
            <a:ext cx="7074050" cy="5276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0FB15943-65C5-874E-A9FA-B62EFB9E2F2E}"/>
              </a:ext>
            </a:extLst>
          </p:cNvPr>
          <p:cNvSpPr/>
          <p:nvPr/>
        </p:nvSpPr>
        <p:spPr>
          <a:xfrm>
            <a:off x="381000" y="64008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600" dirty="0">
                <a:solidFill>
                  <a:srgbClr val="FF0000"/>
                </a:solidFill>
                <a:hlinkClick r:id="rId4"/>
              </a:rPr>
              <a:t>http://keg.cs.tsinghua.edu.cn/cogdl/link-prediction.html</a:t>
            </a:r>
            <a:r>
              <a:rPr lang="en-US" sz="1600" dirty="0">
                <a:solidFill>
                  <a:srgbClr val="FF0000"/>
                </a:solidFill>
              </a:rPr>
              <a:t> </a:t>
            </a:r>
          </a:p>
        </p:txBody>
      </p:sp>
    </p:spTree>
    <p:extLst>
      <p:ext uri="{BB962C8B-B14F-4D97-AF65-F5344CB8AC3E}">
        <p14:creationId xmlns:p14="http://schemas.microsoft.com/office/powerpoint/2010/main" val="29064963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1353FA5D-08C8-054B-A837-D529E987D2B8}"/>
              </a:ext>
            </a:extLst>
          </p:cNvPr>
          <p:cNvSpPr>
            <a:spLocks noGrp="1" noChangeArrowheads="1"/>
          </p:cNvSpPr>
          <p:nvPr>
            <p:ph type="title"/>
          </p:nvPr>
        </p:nvSpPr>
        <p:spPr/>
        <p:txBody>
          <a:bodyPr/>
          <a:lstStyle/>
          <a:p>
            <a:r>
              <a:rPr lang="en-US" altLang="zh-CN" dirty="0"/>
              <a:t>Join</a:t>
            </a:r>
            <a:r>
              <a:rPr lang="zh-CN" altLang="en-US" dirty="0"/>
              <a:t> </a:t>
            </a:r>
            <a:r>
              <a:rPr lang="en-US" altLang="zh-CN" dirty="0"/>
              <a:t>us</a:t>
            </a:r>
          </a:p>
        </p:txBody>
      </p:sp>
      <p:sp>
        <p:nvSpPr>
          <p:cNvPr id="5" name="内容占位符 2">
            <a:extLst>
              <a:ext uri="{FF2B5EF4-FFF2-40B4-BE49-F238E27FC236}">
                <a16:creationId xmlns:a16="http://schemas.microsoft.com/office/drawing/2014/main" id="{3ECD625D-C33A-2646-BD9B-857E11ADDFF1}"/>
              </a:ext>
            </a:extLst>
          </p:cNvPr>
          <p:cNvSpPr>
            <a:spLocks noGrp="1"/>
          </p:cNvSpPr>
          <p:nvPr>
            <p:ph idx="1"/>
          </p:nvPr>
        </p:nvSpPr>
        <p:spPr/>
        <p:txBody>
          <a:bodyPr/>
          <a:lstStyle/>
          <a:p>
            <a:pPr>
              <a:lnSpc>
                <a:spcPct val="125000"/>
              </a:lnSpc>
              <a:spcBef>
                <a:spcPts val="2215"/>
              </a:spcBef>
              <a:buFont typeface="Arial" panose="020B0604020202020204" pitchFamily="34" charset="0"/>
              <a:buChar char="•"/>
              <a:defRPr/>
            </a:pPr>
            <a:r>
              <a:rPr lang="en-US" altLang="zh-CN" sz="2400" dirty="0"/>
              <a:t>Feel</a:t>
            </a:r>
            <a:r>
              <a:rPr lang="zh-CN" altLang="en-US" sz="2400" dirty="0"/>
              <a:t> </a:t>
            </a:r>
            <a:r>
              <a:rPr lang="en-US" altLang="zh-CN" sz="2400" dirty="0"/>
              <a:t>free</a:t>
            </a:r>
            <a:r>
              <a:rPr lang="zh-CN" altLang="en-US" sz="2400" dirty="0"/>
              <a:t> </a:t>
            </a:r>
            <a:r>
              <a:rPr lang="en-US" altLang="zh-CN" sz="2400" dirty="0"/>
              <a:t>to</a:t>
            </a:r>
            <a:r>
              <a:rPr lang="zh-CN" altLang="en-US" sz="2400" dirty="0"/>
              <a:t> </a:t>
            </a:r>
            <a:r>
              <a:rPr lang="en-US" altLang="zh-CN" sz="2400" dirty="0"/>
              <a:t>join</a:t>
            </a:r>
            <a:r>
              <a:rPr lang="zh-CN" altLang="en-US" sz="2400" dirty="0"/>
              <a:t> </a:t>
            </a:r>
            <a:r>
              <a:rPr lang="en-US" altLang="zh-CN" sz="2400" dirty="0"/>
              <a:t>us</a:t>
            </a:r>
            <a:r>
              <a:rPr lang="zh-CN" altLang="en-US" sz="2400" dirty="0"/>
              <a:t> </a:t>
            </a:r>
            <a:r>
              <a:rPr lang="en-US" altLang="zh-CN" sz="2400" dirty="0"/>
              <a:t>with</a:t>
            </a:r>
            <a:r>
              <a:rPr lang="zh-CN" altLang="en-US" sz="2400" dirty="0"/>
              <a:t> </a:t>
            </a:r>
            <a:r>
              <a:rPr lang="en-US" altLang="zh-CN" sz="2400" dirty="0"/>
              <a:t>the</a:t>
            </a:r>
            <a:r>
              <a:rPr lang="zh-CN" altLang="en-US" sz="2400" dirty="0"/>
              <a:t> </a:t>
            </a:r>
            <a:r>
              <a:rPr lang="en-US" altLang="zh-CN" sz="2400" dirty="0"/>
              <a:t>three</a:t>
            </a:r>
            <a:r>
              <a:rPr lang="zh-CN" altLang="en-US" sz="2400" dirty="0"/>
              <a:t> </a:t>
            </a:r>
            <a:r>
              <a:rPr lang="en-US" altLang="zh-CN" sz="2400" dirty="0"/>
              <a:t>following</a:t>
            </a:r>
            <a:r>
              <a:rPr lang="zh-CN" altLang="en-US" sz="2400" dirty="0"/>
              <a:t> </a:t>
            </a:r>
            <a:r>
              <a:rPr lang="en-US" altLang="zh-CN" sz="2400" dirty="0"/>
              <a:t>ways:</a:t>
            </a:r>
          </a:p>
          <a:p>
            <a:pPr lvl="1">
              <a:buFont typeface="Wingdings" pitchFamily="2" charset="2"/>
              <a:buChar char="ü"/>
              <a:defRPr/>
            </a:pPr>
            <a:r>
              <a:rPr lang="en-US" altLang="zh-CN" sz="2400" dirty="0"/>
              <a:t>add</a:t>
            </a:r>
            <a:r>
              <a:rPr lang="zh-CN" altLang="en-US" sz="2400" dirty="0"/>
              <a:t> </a:t>
            </a:r>
            <a:r>
              <a:rPr lang="en-US" altLang="zh-CN" sz="2400" dirty="0"/>
              <a:t>your</a:t>
            </a:r>
            <a:r>
              <a:rPr lang="zh-CN" altLang="en-US" sz="2400" dirty="0"/>
              <a:t> </a:t>
            </a:r>
            <a:r>
              <a:rPr lang="en-US" altLang="zh-CN" sz="2400" dirty="0"/>
              <a:t>data</a:t>
            </a:r>
            <a:r>
              <a:rPr lang="zh-CN" altLang="en-US" sz="2400" dirty="0"/>
              <a:t> </a:t>
            </a:r>
            <a:r>
              <a:rPr lang="en-US" altLang="zh-CN" sz="2400" dirty="0"/>
              <a:t>into</a:t>
            </a:r>
            <a:r>
              <a:rPr lang="zh-CN" altLang="en-US" sz="2400" dirty="0"/>
              <a:t> </a:t>
            </a:r>
            <a:r>
              <a:rPr lang="en-US" altLang="zh-CN" sz="2400" dirty="0"/>
              <a:t>the</a:t>
            </a:r>
            <a:r>
              <a:rPr lang="zh-CN" altLang="en-US" sz="2400" dirty="0"/>
              <a:t> </a:t>
            </a:r>
            <a:r>
              <a:rPr lang="en-US" altLang="zh-CN" sz="2400" dirty="0"/>
              <a:t>leaderboard</a:t>
            </a:r>
          </a:p>
          <a:p>
            <a:pPr lvl="1">
              <a:buFont typeface="Wingdings" pitchFamily="2" charset="2"/>
              <a:buChar char="ü"/>
              <a:defRPr/>
            </a:pPr>
            <a:r>
              <a:rPr lang="en-US" altLang="zh-CN" sz="2400" dirty="0"/>
              <a:t>add</a:t>
            </a:r>
            <a:r>
              <a:rPr lang="zh-CN" altLang="en-US" sz="2400" dirty="0"/>
              <a:t> </a:t>
            </a:r>
            <a:r>
              <a:rPr lang="en-US" altLang="zh-CN" sz="2400" dirty="0"/>
              <a:t>your</a:t>
            </a:r>
            <a:r>
              <a:rPr lang="zh-CN" altLang="en-US" sz="2400" dirty="0"/>
              <a:t> </a:t>
            </a:r>
            <a:r>
              <a:rPr lang="en-US" altLang="zh-CN" sz="2400" dirty="0"/>
              <a:t>algorithm</a:t>
            </a:r>
            <a:r>
              <a:rPr lang="zh-CN" altLang="en-US" sz="2400" dirty="0"/>
              <a:t> </a:t>
            </a:r>
            <a:r>
              <a:rPr lang="en-US" altLang="zh-CN" sz="2400" dirty="0"/>
              <a:t>into</a:t>
            </a:r>
            <a:r>
              <a:rPr lang="zh-CN" altLang="en-US" sz="2400" dirty="0"/>
              <a:t> </a:t>
            </a:r>
            <a:r>
              <a:rPr lang="en-US" altLang="zh-CN" sz="2400" dirty="0"/>
              <a:t>the</a:t>
            </a:r>
            <a:r>
              <a:rPr lang="zh-CN" altLang="en-US" sz="2400" dirty="0"/>
              <a:t> </a:t>
            </a:r>
            <a:r>
              <a:rPr lang="en-US" altLang="zh-CN" sz="2400" dirty="0"/>
              <a:t>leaderboard</a:t>
            </a:r>
          </a:p>
          <a:p>
            <a:pPr lvl="1">
              <a:buFont typeface="Wingdings" pitchFamily="2" charset="2"/>
              <a:buChar char="ü"/>
              <a:defRPr/>
            </a:pPr>
            <a:r>
              <a:rPr lang="en-US" altLang="zh-CN" sz="2400" dirty="0"/>
              <a:t>add</a:t>
            </a:r>
            <a:r>
              <a:rPr lang="zh-CN" altLang="en-US" sz="2400" dirty="0"/>
              <a:t> </a:t>
            </a:r>
            <a:r>
              <a:rPr lang="en-US" altLang="zh-CN" sz="2400" dirty="0"/>
              <a:t>your</a:t>
            </a:r>
            <a:r>
              <a:rPr lang="zh-CN" altLang="en-US" sz="2400" dirty="0"/>
              <a:t> </a:t>
            </a:r>
            <a:r>
              <a:rPr lang="en-US" altLang="zh-CN" sz="2400" dirty="0"/>
              <a:t>algorithm</a:t>
            </a:r>
            <a:r>
              <a:rPr lang="zh-CN" altLang="en-US" sz="2400" dirty="0"/>
              <a:t> </a:t>
            </a:r>
            <a:r>
              <a:rPr lang="en-US" altLang="zh-CN" sz="2400" dirty="0"/>
              <a:t>into</a:t>
            </a:r>
            <a:r>
              <a:rPr lang="zh-CN" altLang="en-US" sz="2400" dirty="0"/>
              <a:t> </a:t>
            </a:r>
            <a:r>
              <a:rPr lang="en-US" altLang="zh-CN" sz="2400" dirty="0"/>
              <a:t>the</a:t>
            </a:r>
            <a:r>
              <a:rPr lang="zh-CN" altLang="en-US" sz="2400" dirty="0"/>
              <a:t> </a:t>
            </a:r>
            <a:r>
              <a:rPr lang="en-US" altLang="zh-CN" sz="2400" dirty="0"/>
              <a:t>toolkit</a:t>
            </a:r>
          </a:p>
          <a:p>
            <a:pPr marL="342900" lvl="1" indent="-342900">
              <a:lnSpc>
                <a:spcPct val="125000"/>
              </a:lnSpc>
              <a:spcBef>
                <a:spcPts val="2215"/>
              </a:spcBef>
              <a:buFont typeface="Arial" panose="020B0604020202020204" pitchFamily="34" charset="0"/>
              <a:buChar char="•"/>
              <a:defRPr/>
            </a:pPr>
            <a:r>
              <a:rPr lang="en-US" altLang="zh-CN" sz="2400" dirty="0"/>
              <a:t>Note</a:t>
            </a:r>
            <a:r>
              <a:rPr lang="zh-CN" altLang="en-US" sz="2400" dirty="0"/>
              <a:t> </a:t>
            </a:r>
            <a:r>
              <a:rPr lang="en-US" altLang="zh-CN" sz="2400" dirty="0"/>
              <a:t>that,</a:t>
            </a:r>
            <a:r>
              <a:rPr lang="zh-CN" altLang="en-US" sz="2400" dirty="0"/>
              <a:t>  </a:t>
            </a:r>
            <a:r>
              <a:rPr lang="en-US" altLang="zh-CN" sz="2400" dirty="0"/>
              <a:t>in</a:t>
            </a:r>
            <a:r>
              <a:rPr lang="zh-CN" altLang="en-US" sz="2400" dirty="0"/>
              <a:t> </a:t>
            </a:r>
            <a:r>
              <a:rPr lang="en-US" altLang="zh-CN" sz="2400" dirty="0"/>
              <a:t>order</a:t>
            </a:r>
            <a:r>
              <a:rPr lang="zh-CN" altLang="en-US" sz="2400" dirty="0"/>
              <a:t> </a:t>
            </a:r>
            <a:r>
              <a:rPr lang="en-US" altLang="zh-CN" sz="2400" dirty="0"/>
              <a:t>to</a:t>
            </a:r>
            <a:r>
              <a:rPr lang="zh-CN" altLang="en-US" sz="2400" dirty="0"/>
              <a:t> </a:t>
            </a:r>
            <a:r>
              <a:rPr lang="en-US" altLang="zh-CN" sz="2400" dirty="0"/>
              <a:t>collaborate with</a:t>
            </a:r>
            <a:r>
              <a:rPr lang="zh-CN" altLang="en-US" sz="2400" dirty="0"/>
              <a:t> </a:t>
            </a:r>
            <a:r>
              <a:rPr lang="en-US" altLang="zh-CN" sz="2400" dirty="0"/>
              <a:t>us, you</a:t>
            </a:r>
            <a:r>
              <a:rPr lang="zh-CN" altLang="en-US" sz="2400" dirty="0"/>
              <a:t> </a:t>
            </a:r>
            <a:r>
              <a:rPr lang="en-US" altLang="zh-CN" sz="2400" dirty="0"/>
              <a:t>may</a:t>
            </a:r>
            <a:r>
              <a:rPr lang="zh-CN" altLang="en-US" sz="2400" dirty="0"/>
              <a:t> </a:t>
            </a:r>
            <a:r>
              <a:rPr lang="en-US" altLang="zh-CN" sz="2400" dirty="0"/>
              <a:t>refer</a:t>
            </a:r>
            <a:r>
              <a:rPr lang="zh-CN" altLang="en-US" sz="2400" dirty="0"/>
              <a:t> </a:t>
            </a:r>
            <a:r>
              <a:rPr lang="en-US" altLang="zh-CN" sz="2400" dirty="0"/>
              <a:t>to the documentation in our homepage.</a:t>
            </a:r>
            <a:endParaRPr lang="zh-CN" altLang="en-US" sz="2585" dirty="0">
              <a:ea typeface="黑体" pitchFamily="49" charset="-122"/>
            </a:endParaRPr>
          </a:p>
          <a:p>
            <a:pPr marL="0" indent="0">
              <a:lnSpc>
                <a:spcPct val="125000"/>
              </a:lnSpc>
              <a:spcBef>
                <a:spcPts val="2215"/>
              </a:spcBef>
              <a:buFontTx/>
              <a:buNone/>
              <a:defRPr/>
            </a:pPr>
            <a:endParaRPr lang="zh-CN" altLang="en-US" sz="2585" dirty="0">
              <a:ea typeface="黑体" pitchFamily="49" charset="-122"/>
            </a:endParaRPr>
          </a:p>
        </p:txBody>
      </p:sp>
    </p:spTree>
    <p:extLst>
      <p:ext uri="{BB962C8B-B14F-4D97-AF65-F5344CB8AC3E}">
        <p14:creationId xmlns:p14="http://schemas.microsoft.com/office/powerpoint/2010/main" val="27637161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8FEE1B4-EAE4-BE40-A3A1-CD7282E1BE3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72480" y="1145148"/>
            <a:ext cx="8136904" cy="5236180"/>
          </a:xfrm>
          <a:prstGeom prst="rect">
            <a:avLst/>
          </a:prstGeom>
        </p:spPr>
      </p:pic>
      <p:sp>
        <p:nvSpPr>
          <p:cNvPr id="2" name="Title 1">
            <a:extLst>
              <a:ext uri="{FF2B5EF4-FFF2-40B4-BE49-F238E27FC236}">
                <a16:creationId xmlns:a16="http://schemas.microsoft.com/office/drawing/2014/main" id="{4E9B4867-7228-EE48-AB7D-CE068316F65D}"/>
              </a:ext>
            </a:extLst>
          </p:cNvPr>
          <p:cNvSpPr>
            <a:spLocks noGrp="1"/>
          </p:cNvSpPr>
          <p:nvPr>
            <p:ph type="title"/>
          </p:nvPr>
        </p:nvSpPr>
        <p:spPr/>
        <p:txBody>
          <a:bodyPr/>
          <a:lstStyle/>
          <a:p>
            <a:r>
              <a:rPr lang="en-US" dirty="0">
                <a:solidFill>
                  <a:srgbClr val="C00000"/>
                </a:solidFill>
              </a:rPr>
              <a:t>Cognitive Graph</a:t>
            </a:r>
            <a:r>
              <a:rPr lang="en-US" dirty="0"/>
              <a:t>: DL + Dual Process Theory</a:t>
            </a:r>
          </a:p>
        </p:txBody>
      </p:sp>
      <p:sp>
        <p:nvSpPr>
          <p:cNvPr id="5" name="Rectangle 4">
            <a:extLst>
              <a:ext uri="{FF2B5EF4-FFF2-40B4-BE49-F238E27FC236}">
                <a16:creationId xmlns:a16="http://schemas.microsoft.com/office/drawing/2014/main" id="{BB13034C-6177-B045-9E4C-704680245DA2}"/>
              </a:ext>
            </a:extLst>
          </p:cNvPr>
          <p:cNvSpPr>
            <a:spLocks noChangeArrowheads="1"/>
          </p:cNvSpPr>
          <p:nvPr/>
        </p:nvSpPr>
        <p:spPr bwMode="auto">
          <a:xfrm>
            <a:off x="0" y="6547574"/>
            <a:ext cx="9906000" cy="310426"/>
          </a:xfrm>
          <a:prstGeom prst="rect">
            <a:avLst/>
          </a:prstGeom>
          <a:noFill/>
          <a:ln>
            <a:noFill/>
          </a:ln>
          <a:extLst/>
        </p:spPr>
        <p:txBody>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marL="228600" indent="-228600">
              <a:spcBef>
                <a:spcPct val="0"/>
              </a:spcBef>
              <a:buFont typeface="+mj-lt"/>
              <a:buAutoNum type="arabicPeriod"/>
            </a:pPr>
            <a:r>
              <a:rPr kumimoji="0" lang="en-US" altLang="x-none" sz="1100" dirty="0">
                <a:latin typeface="Times New Roman" charset="0"/>
              </a:rPr>
              <a:t>M. Ding, C. Zhou, Q. Chen, H. Yang, and J. Tang. Cognitive Graph for Multi-Hop Reading Comprehension at Scale. ACL’19.</a:t>
            </a:r>
          </a:p>
        </p:txBody>
      </p:sp>
      <p:sp>
        <p:nvSpPr>
          <p:cNvPr id="6" name="Rounded Rectangle 5">
            <a:extLst>
              <a:ext uri="{FF2B5EF4-FFF2-40B4-BE49-F238E27FC236}">
                <a16:creationId xmlns:a16="http://schemas.microsoft.com/office/drawing/2014/main" id="{5C3BAED2-CB77-E640-A8AC-68A84CB6B82D}"/>
              </a:ext>
            </a:extLst>
          </p:cNvPr>
          <p:cNvSpPr/>
          <p:nvPr/>
        </p:nvSpPr>
        <p:spPr>
          <a:xfrm>
            <a:off x="416496" y="1196975"/>
            <a:ext cx="7992888" cy="2736081"/>
          </a:xfrm>
          <a:prstGeom prst="roundRect">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72B410CE-4714-BF48-B046-9BDD62D3E519}"/>
              </a:ext>
            </a:extLst>
          </p:cNvPr>
          <p:cNvSpPr/>
          <p:nvPr/>
        </p:nvSpPr>
        <p:spPr>
          <a:xfrm>
            <a:off x="416496" y="4148955"/>
            <a:ext cx="7992888" cy="2232373"/>
          </a:xfrm>
          <a:prstGeom prst="roundRect">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50B3143-041C-4144-89AD-0980C7FB3E75}"/>
              </a:ext>
            </a:extLst>
          </p:cNvPr>
          <p:cNvSpPr/>
          <p:nvPr/>
        </p:nvSpPr>
        <p:spPr>
          <a:xfrm>
            <a:off x="8501330" y="4797152"/>
            <a:ext cx="1276206" cy="1028065"/>
          </a:xfrm>
          <a:prstGeom prst="rect">
            <a:avLst/>
          </a:prstGeom>
          <a:solidFill>
            <a:srgbClr val="C7EEFE"/>
          </a:solidFill>
          <a:ln>
            <a:solidFill>
              <a:srgbClr val="3C87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implicit knowledge expansion</a:t>
            </a:r>
          </a:p>
        </p:txBody>
      </p:sp>
      <p:sp>
        <p:nvSpPr>
          <p:cNvPr id="9" name="Rectangle 8">
            <a:extLst>
              <a:ext uri="{FF2B5EF4-FFF2-40B4-BE49-F238E27FC236}">
                <a16:creationId xmlns:a16="http://schemas.microsoft.com/office/drawing/2014/main" id="{7C527E02-0CFD-9C49-854B-659DBAD8B97A}"/>
              </a:ext>
            </a:extLst>
          </p:cNvPr>
          <p:cNvSpPr/>
          <p:nvPr/>
        </p:nvSpPr>
        <p:spPr>
          <a:xfrm>
            <a:off x="8501330" y="2040895"/>
            <a:ext cx="1276206" cy="1028065"/>
          </a:xfrm>
          <a:prstGeom prst="rect">
            <a:avLst/>
          </a:prstGeom>
          <a:solidFill>
            <a:srgbClr val="C7EEFE"/>
          </a:solidFill>
          <a:ln>
            <a:solidFill>
              <a:srgbClr val="3C87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explicit decision</a:t>
            </a:r>
          </a:p>
        </p:txBody>
      </p:sp>
    </p:spTree>
    <p:extLst>
      <p:ext uri="{BB962C8B-B14F-4D97-AF65-F5344CB8AC3E}">
        <p14:creationId xmlns:p14="http://schemas.microsoft.com/office/powerpoint/2010/main" val="23622550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503498" y="4572000"/>
            <a:ext cx="4583103" cy="2300304"/>
          </a:xfrm>
          <a:prstGeom prst="rect">
            <a:avLst/>
          </a:prstGeom>
        </p:spPr>
      </p:pic>
      <p:sp>
        <p:nvSpPr>
          <p:cNvPr id="2" name="Title 1">
            <a:extLst>
              <a:ext uri="{FF2B5EF4-FFF2-40B4-BE49-F238E27FC236}">
                <a16:creationId xmlns:a16="http://schemas.microsoft.com/office/drawing/2014/main" id="{DC14DD8F-F30C-6342-897B-C4D2E879A06A}"/>
              </a:ext>
            </a:extLst>
          </p:cNvPr>
          <p:cNvSpPr>
            <a:spLocks noGrp="1"/>
          </p:cNvSpPr>
          <p:nvPr>
            <p:ph type="title"/>
          </p:nvPr>
        </p:nvSpPr>
        <p:spPr/>
        <p:txBody>
          <a:bodyPr/>
          <a:lstStyle/>
          <a:p>
            <a:r>
              <a:rPr lang="en-US" altLang="zh-CN" dirty="0">
                <a:latin typeface="+mn-lt"/>
                <a:ea typeface="SimHei" panose="02010609060101010101" pitchFamily="49" charset="-122"/>
              </a:rPr>
              <a:t>Future</a:t>
            </a:r>
            <a:endParaRPr lang="en-US" dirty="0">
              <a:latin typeface="+mn-lt"/>
              <a:ea typeface="SimHei" panose="02010609060101010101" pitchFamily="49" charset="-122"/>
            </a:endParaRPr>
          </a:p>
        </p:txBody>
      </p:sp>
      <p:sp>
        <p:nvSpPr>
          <p:cNvPr id="3" name="Content Placeholder 2">
            <a:extLst>
              <a:ext uri="{FF2B5EF4-FFF2-40B4-BE49-F238E27FC236}">
                <a16:creationId xmlns:a16="http://schemas.microsoft.com/office/drawing/2014/main" id="{B6D4D46A-DAAA-7643-814D-76D4F3A63CA2}"/>
              </a:ext>
            </a:extLst>
          </p:cNvPr>
          <p:cNvSpPr>
            <a:spLocks noGrp="1"/>
          </p:cNvSpPr>
          <p:nvPr>
            <p:ph idx="1"/>
          </p:nvPr>
        </p:nvSpPr>
        <p:spPr/>
        <p:txBody>
          <a:bodyPr/>
          <a:lstStyle/>
          <a:p>
            <a:r>
              <a:rPr lang="en-US" altLang="zh-CN" dirty="0">
                <a:ea typeface="SimHei" panose="02010609060101010101" pitchFamily="49" charset="-122"/>
              </a:rPr>
              <a:t>From</a:t>
            </a:r>
            <a:r>
              <a:rPr lang="zh-CN" altLang="en-US" dirty="0">
                <a:ea typeface="SimHei" panose="02010609060101010101" pitchFamily="49" charset="-122"/>
              </a:rPr>
              <a:t> </a:t>
            </a:r>
            <a:r>
              <a:rPr lang="en-US" altLang="zh-CN" dirty="0">
                <a:ea typeface="SimHei" panose="02010609060101010101" pitchFamily="49" charset="-122"/>
              </a:rPr>
              <a:t>perception</a:t>
            </a:r>
            <a:r>
              <a:rPr lang="zh-CN" altLang="en-US" dirty="0">
                <a:ea typeface="SimHei" panose="02010609060101010101" pitchFamily="49" charset="-122"/>
              </a:rPr>
              <a:t> </a:t>
            </a:r>
            <a:r>
              <a:rPr lang="en-US" altLang="zh-CN" dirty="0">
                <a:ea typeface="SimHei" panose="02010609060101010101" pitchFamily="49" charset="-122"/>
              </a:rPr>
              <a:t>to</a:t>
            </a:r>
            <a:r>
              <a:rPr lang="zh-CN" altLang="en-US" dirty="0">
                <a:ea typeface="SimHei" panose="02010609060101010101" pitchFamily="49" charset="-122"/>
              </a:rPr>
              <a:t> </a:t>
            </a:r>
            <a:r>
              <a:rPr lang="en-US" altLang="zh-CN" dirty="0">
                <a:ea typeface="SimHei" panose="02010609060101010101" pitchFamily="49" charset="-122"/>
              </a:rPr>
              <a:t>cognition</a:t>
            </a:r>
            <a:endParaRPr lang="en-US" dirty="0">
              <a:ea typeface="SimHei" panose="02010609060101010101" pitchFamily="49" charset="-122"/>
            </a:endParaRPr>
          </a:p>
        </p:txBody>
      </p:sp>
      <p:sp>
        <p:nvSpPr>
          <p:cNvPr id="4" name="右箭头 27">
            <a:extLst>
              <a:ext uri="{FF2B5EF4-FFF2-40B4-BE49-F238E27FC236}">
                <a16:creationId xmlns:a16="http://schemas.microsoft.com/office/drawing/2014/main" id="{AE35C0C5-9B5F-E440-914E-483179A8FECC}"/>
              </a:ext>
            </a:extLst>
          </p:cNvPr>
          <p:cNvSpPr/>
          <p:nvPr/>
        </p:nvSpPr>
        <p:spPr>
          <a:xfrm>
            <a:off x="860182" y="3207752"/>
            <a:ext cx="8436218" cy="1894073"/>
          </a:xfrm>
          <a:prstGeom prst="rightArrow">
            <a:avLst/>
          </a:prstGeom>
          <a:solidFill>
            <a:srgbClr val="C6EEF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215">
              <a:latin typeface="Helvetica Neue" charset="0"/>
              <a:ea typeface="Helvetica Neue" charset="0"/>
              <a:cs typeface="Helvetica Neue" charset="0"/>
            </a:endParaRPr>
          </a:p>
        </p:txBody>
      </p:sp>
      <p:sp>
        <p:nvSpPr>
          <p:cNvPr id="5" name="Rectangle 4">
            <a:extLst>
              <a:ext uri="{FF2B5EF4-FFF2-40B4-BE49-F238E27FC236}">
                <a16:creationId xmlns:a16="http://schemas.microsoft.com/office/drawing/2014/main" id="{FB345ECB-320B-1B44-89DE-2C9DB393F56F}"/>
              </a:ext>
            </a:extLst>
          </p:cNvPr>
          <p:cNvSpPr/>
          <p:nvPr/>
        </p:nvSpPr>
        <p:spPr>
          <a:xfrm>
            <a:off x="1213493" y="3873433"/>
            <a:ext cx="1898333" cy="5627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ja-JP" altLang="en-US" sz="2400">
                <a:solidFill>
                  <a:schemeClr val="tx1"/>
                </a:solidFill>
                <a:latin typeface="+mj-lt"/>
                <a:ea typeface="SimHei" panose="02010609060101010101" pitchFamily="49" charset="-122"/>
              </a:rPr>
              <a:t>计算</a:t>
            </a:r>
            <a:endParaRPr lang="en-US" sz="2400" dirty="0">
              <a:solidFill>
                <a:schemeClr val="tx1"/>
              </a:solidFill>
              <a:latin typeface="+mj-lt"/>
              <a:ea typeface="SimHei" panose="02010609060101010101" pitchFamily="49" charset="-122"/>
            </a:endParaRPr>
          </a:p>
        </p:txBody>
      </p:sp>
      <p:sp>
        <p:nvSpPr>
          <p:cNvPr id="6" name="Rectangle 5">
            <a:extLst>
              <a:ext uri="{FF2B5EF4-FFF2-40B4-BE49-F238E27FC236}">
                <a16:creationId xmlns:a16="http://schemas.microsoft.com/office/drawing/2014/main" id="{A64A5B84-F2CF-F04A-A590-B8F17D01260C}"/>
              </a:ext>
            </a:extLst>
          </p:cNvPr>
          <p:cNvSpPr/>
          <p:nvPr/>
        </p:nvSpPr>
        <p:spPr>
          <a:xfrm>
            <a:off x="3855503" y="3873433"/>
            <a:ext cx="1585624" cy="5627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ja-JP" altLang="en-US" sz="2400">
                <a:solidFill>
                  <a:schemeClr val="tx1"/>
                </a:solidFill>
                <a:latin typeface="+mj-lt"/>
                <a:ea typeface="SimHei" panose="02010609060101010101" pitchFamily="49" charset="-122"/>
              </a:rPr>
              <a:t>感知</a:t>
            </a:r>
            <a:endParaRPr lang="en-US" sz="2400" dirty="0">
              <a:solidFill>
                <a:schemeClr val="tx1"/>
              </a:solidFill>
              <a:latin typeface="+mj-lt"/>
              <a:ea typeface="SimHei" panose="02010609060101010101" pitchFamily="49" charset="-122"/>
            </a:endParaRPr>
          </a:p>
        </p:txBody>
      </p:sp>
      <p:sp>
        <p:nvSpPr>
          <p:cNvPr id="7" name="Rectangle 6">
            <a:extLst>
              <a:ext uri="{FF2B5EF4-FFF2-40B4-BE49-F238E27FC236}">
                <a16:creationId xmlns:a16="http://schemas.microsoft.com/office/drawing/2014/main" id="{D834C0E5-1A93-D34C-B792-CCC5E80A6349}"/>
              </a:ext>
            </a:extLst>
          </p:cNvPr>
          <p:cNvSpPr/>
          <p:nvPr/>
        </p:nvSpPr>
        <p:spPr>
          <a:xfrm>
            <a:off x="6415105" y="3873433"/>
            <a:ext cx="1585624" cy="5627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ja-JP" altLang="en-US" sz="2400">
                <a:solidFill>
                  <a:schemeClr val="tx1"/>
                </a:solidFill>
                <a:latin typeface="+mj-lt"/>
                <a:ea typeface="SimHei" panose="02010609060101010101" pitchFamily="49" charset="-122"/>
              </a:rPr>
              <a:t>认知</a:t>
            </a:r>
            <a:endParaRPr lang="en-US" sz="2400" dirty="0">
              <a:solidFill>
                <a:schemeClr val="tx1"/>
              </a:solidFill>
              <a:latin typeface="+mj-lt"/>
              <a:ea typeface="SimHei" panose="02010609060101010101" pitchFamily="49" charset="-122"/>
            </a:endParaRPr>
          </a:p>
        </p:txBody>
      </p:sp>
      <p:sp>
        <p:nvSpPr>
          <p:cNvPr id="8" name="Rounded Rectangle 7">
            <a:extLst>
              <a:ext uri="{FF2B5EF4-FFF2-40B4-BE49-F238E27FC236}">
                <a16:creationId xmlns:a16="http://schemas.microsoft.com/office/drawing/2014/main" id="{3F5CF0F6-E700-B24E-BC6C-2EFF269C7B99}"/>
              </a:ext>
            </a:extLst>
          </p:cNvPr>
          <p:cNvSpPr/>
          <p:nvPr/>
        </p:nvSpPr>
        <p:spPr>
          <a:xfrm>
            <a:off x="1009804" y="2133601"/>
            <a:ext cx="2266796" cy="1350029"/>
          </a:xfrm>
          <a:prstGeom prst="roundRect">
            <a:avLst/>
          </a:prstGeom>
          <a:noFill/>
          <a:ln>
            <a:solidFill>
              <a:srgbClr val="3A8C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a:solidFill>
                  <a:schemeClr val="tx1"/>
                </a:solidFill>
                <a:ea typeface="SimHei" panose="02010609060101010101" pitchFamily="49" charset="-122"/>
              </a:rPr>
              <a:t>存储与计算</a:t>
            </a:r>
            <a:endParaRPr lang="en-US" sz="2800" dirty="0">
              <a:solidFill>
                <a:schemeClr val="tx1"/>
              </a:solidFill>
              <a:ea typeface="SimHei" panose="02010609060101010101" pitchFamily="49" charset="-122"/>
            </a:endParaRPr>
          </a:p>
        </p:txBody>
      </p:sp>
      <p:sp>
        <p:nvSpPr>
          <p:cNvPr id="9" name="Rounded Rectangle 8">
            <a:extLst>
              <a:ext uri="{FF2B5EF4-FFF2-40B4-BE49-F238E27FC236}">
                <a16:creationId xmlns:a16="http://schemas.microsoft.com/office/drawing/2014/main" id="{6A996E71-9A27-CB4F-B875-F98B7798DB98}"/>
              </a:ext>
            </a:extLst>
          </p:cNvPr>
          <p:cNvSpPr/>
          <p:nvPr/>
        </p:nvSpPr>
        <p:spPr>
          <a:xfrm>
            <a:off x="3524404" y="2133601"/>
            <a:ext cx="2266796" cy="1350029"/>
          </a:xfrm>
          <a:prstGeom prst="roundRect">
            <a:avLst/>
          </a:prstGeom>
          <a:noFill/>
          <a:ln>
            <a:solidFill>
              <a:srgbClr val="3A8C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a:solidFill>
                  <a:schemeClr val="tx1"/>
                </a:solidFill>
                <a:ea typeface="SimHei" panose="02010609060101010101" pitchFamily="49" charset="-122"/>
              </a:rPr>
              <a:t>感知</a:t>
            </a:r>
            <a:endParaRPr lang="en-US" sz="2800" dirty="0">
              <a:solidFill>
                <a:schemeClr val="tx1"/>
              </a:solidFill>
              <a:ea typeface="SimHei" panose="02010609060101010101" pitchFamily="49" charset="-122"/>
            </a:endParaRPr>
          </a:p>
          <a:p>
            <a:pPr algn="ctr"/>
            <a:r>
              <a:rPr lang="ja-JP" altLang="en-US" sz="2800">
                <a:solidFill>
                  <a:schemeClr val="tx1"/>
                </a:solidFill>
                <a:ea typeface="SimHei" panose="02010609060101010101" pitchFamily="49" charset="-122"/>
              </a:rPr>
              <a:t>文本</a:t>
            </a:r>
            <a:r>
              <a:rPr lang="zh-CN" altLang="en-US" sz="2800" dirty="0">
                <a:solidFill>
                  <a:schemeClr val="tx1"/>
                </a:solidFill>
                <a:ea typeface="SimHei" panose="02010609060101010101" pitchFamily="49" charset="-122"/>
              </a:rPr>
              <a:t>、</a:t>
            </a:r>
            <a:r>
              <a:rPr lang="ja-JP" altLang="en-US" sz="2800">
                <a:solidFill>
                  <a:schemeClr val="tx1"/>
                </a:solidFill>
                <a:ea typeface="SimHei" panose="02010609060101010101" pitchFamily="49" charset="-122"/>
              </a:rPr>
              <a:t>语音</a:t>
            </a:r>
            <a:br>
              <a:rPr lang="en-US" altLang="ja-JP" sz="2800" dirty="0">
                <a:solidFill>
                  <a:schemeClr val="tx1"/>
                </a:solidFill>
                <a:ea typeface="SimHei" panose="02010609060101010101" pitchFamily="49" charset="-122"/>
              </a:rPr>
            </a:br>
            <a:r>
              <a:rPr lang="ja-JP" altLang="en-US" sz="2800">
                <a:solidFill>
                  <a:schemeClr val="tx1"/>
                </a:solidFill>
                <a:ea typeface="SimHei" panose="02010609060101010101" pitchFamily="49" charset="-122"/>
              </a:rPr>
              <a:t>图像</a:t>
            </a:r>
            <a:r>
              <a:rPr lang="zh-CN" altLang="en-US" sz="2800" dirty="0">
                <a:solidFill>
                  <a:schemeClr val="tx1"/>
                </a:solidFill>
                <a:ea typeface="SimHei" panose="02010609060101010101" pitchFamily="49" charset="-122"/>
              </a:rPr>
              <a:t>、</a:t>
            </a:r>
            <a:r>
              <a:rPr lang="ja-JP" altLang="en-US" sz="2800">
                <a:solidFill>
                  <a:schemeClr val="tx1"/>
                </a:solidFill>
                <a:ea typeface="SimHei" panose="02010609060101010101" pitchFamily="49" charset="-122"/>
              </a:rPr>
              <a:t>视频</a:t>
            </a:r>
            <a:endParaRPr lang="en-US" sz="2800" dirty="0">
              <a:solidFill>
                <a:schemeClr val="tx1"/>
              </a:solidFill>
              <a:ea typeface="SimHei" panose="02010609060101010101" pitchFamily="49" charset="-122"/>
            </a:endParaRPr>
          </a:p>
        </p:txBody>
      </p:sp>
      <p:sp>
        <p:nvSpPr>
          <p:cNvPr id="12" name="Rounded Rectangle 11">
            <a:extLst>
              <a:ext uri="{FF2B5EF4-FFF2-40B4-BE49-F238E27FC236}">
                <a16:creationId xmlns:a16="http://schemas.microsoft.com/office/drawing/2014/main" id="{F4877705-4C2C-4E44-9381-87EDFE0F9298}"/>
              </a:ext>
            </a:extLst>
          </p:cNvPr>
          <p:cNvSpPr/>
          <p:nvPr/>
        </p:nvSpPr>
        <p:spPr>
          <a:xfrm>
            <a:off x="6039004" y="2133601"/>
            <a:ext cx="2266796" cy="1360887"/>
          </a:xfrm>
          <a:prstGeom prst="roundRect">
            <a:avLst/>
          </a:prstGeom>
          <a:noFill/>
          <a:ln>
            <a:solidFill>
              <a:srgbClr val="3A8C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a:solidFill>
                  <a:schemeClr val="tx1"/>
                </a:solidFill>
                <a:ea typeface="SimHei" panose="02010609060101010101" pitchFamily="49" charset="-122"/>
              </a:rPr>
              <a:t>知识组织</a:t>
            </a:r>
            <a:br>
              <a:rPr lang="en-US" altLang="ja-JP" sz="2800" dirty="0">
                <a:solidFill>
                  <a:schemeClr val="tx1"/>
                </a:solidFill>
                <a:ea typeface="SimHei" panose="02010609060101010101" pitchFamily="49" charset="-122"/>
              </a:rPr>
            </a:br>
            <a:r>
              <a:rPr lang="ja-JP" altLang="en-US" sz="2800">
                <a:solidFill>
                  <a:schemeClr val="tx1"/>
                </a:solidFill>
                <a:ea typeface="SimHei" panose="02010609060101010101" pitchFamily="49" charset="-122"/>
              </a:rPr>
              <a:t>知识推理</a:t>
            </a:r>
            <a:br>
              <a:rPr lang="en-US" altLang="ja-JP" sz="2800" dirty="0">
                <a:solidFill>
                  <a:schemeClr val="tx1"/>
                </a:solidFill>
                <a:ea typeface="SimHei" panose="02010609060101010101" pitchFamily="49" charset="-122"/>
              </a:rPr>
            </a:br>
            <a:r>
              <a:rPr lang="ja-JP" altLang="en-US" sz="2800">
                <a:solidFill>
                  <a:schemeClr val="tx1"/>
                </a:solidFill>
                <a:ea typeface="SimHei" panose="02010609060101010101" pitchFamily="49" charset="-122"/>
              </a:rPr>
              <a:t>知识生成</a:t>
            </a:r>
            <a:endParaRPr lang="en-US" sz="2800" dirty="0">
              <a:solidFill>
                <a:schemeClr val="tx1"/>
              </a:solidFill>
              <a:ea typeface="SimHei" panose="02010609060101010101" pitchFamily="49" charset="-122"/>
            </a:endParaRPr>
          </a:p>
        </p:txBody>
      </p:sp>
    </p:spTree>
    <p:extLst>
      <p:ext uri="{BB962C8B-B14F-4D97-AF65-F5344CB8AC3E}">
        <p14:creationId xmlns:p14="http://schemas.microsoft.com/office/powerpoint/2010/main" val="38136912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B4D32-710D-9A46-8F6D-E7D116D1DC40}"/>
              </a:ext>
            </a:extLst>
          </p:cNvPr>
          <p:cNvSpPr>
            <a:spLocks noGrp="1"/>
          </p:cNvSpPr>
          <p:nvPr>
            <p:ph type="title"/>
          </p:nvPr>
        </p:nvSpPr>
        <p:spPr/>
        <p:txBody>
          <a:bodyPr/>
          <a:lstStyle/>
          <a:p>
            <a:r>
              <a:rPr lang="en-US" dirty="0" err="1"/>
              <a:t>ReReThinking</a:t>
            </a:r>
            <a:r>
              <a:rPr lang="en-US" dirty="0"/>
              <a:t>…</a:t>
            </a:r>
            <a:r>
              <a:rPr lang="zh-CN" altLang="en-US" dirty="0"/>
              <a:t> </a:t>
            </a:r>
            <a:r>
              <a:rPr lang="en-US" altLang="zh-CN" dirty="0"/>
              <a:t>(Starting from CNCC’19)</a:t>
            </a:r>
            <a:endParaRPr lang="en-US" dirty="0"/>
          </a:p>
        </p:txBody>
      </p:sp>
      <p:pic>
        <p:nvPicPr>
          <p:cNvPr id="4" name="图片 6">
            <a:extLst>
              <a:ext uri="{FF2B5EF4-FFF2-40B4-BE49-F238E27FC236}">
                <a16:creationId xmlns:a16="http://schemas.microsoft.com/office/drawing/2014/main" id="{38FC415F-7B6C-D843-B86E-72D7B353E22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2659"/>
          <a:stretch/>
        </p:blipFill>
        <p:spPr>
          <a:xfrm>
            <a:off x="-147703" y="1773234"/>
            <a:ext cx="6735931" cy="3924436"/>
          </a:xfrm>
          <a:prstGeom prst="rect">
            <a:avLst/>
          </a:prstGeom>
        </p:spPr>
      </p:pic>
      <p:sp>
        <p:nvSpPr>
          <p:cNvPr id="5" name="Rectangle 4">
            <a:extLst>
              <a:ext uri="{FF2B5EF4-FFF2-40B4-BE49-F238E27FC236}">
                <a16:creationId xmlns:a16="http://schemas.microsoft.com/office/drawing/2014/main" id="{34A1F719-92E3-BF43-A4D4-9FE04F933421}"/>
              </a:ext>
            </a:extLst>
          </p:cNvPr>
          <p:cNvSpPr/>
          <p:nvPr/>
        </p:nvSpPr>
        <p:spPr>
          <a:xfrm>
            <a:off x="1640632" y="981075"/>
            <a:ext cx="1296144" cy="5037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a:solidFill>
                  <a:schemeClr val="tx1"/>
                </a:solidFill>
                <a:latin typeface="SimHei" panose="02010609060101010101" pitchFamily="49" charset="-122"/>
                <a:ea typeface="SimHei" panose="02010609060101010101" pitchFamily="49" charset="-122"/>
              </a:rPr>
              <a:t>数据</a:t>
            </a:r>
            <a:endParaRPr lang="en-US" dirty="0">
              <a:solidFill>
                <a:schemeClr val="tx1"/>
              </a:solidFill>
              <a:latin typeface="SimHei" panose="02010609060101010101" pitchFamily="49" charset="-122"/>
              <a:ea typeface="SimHei" panose="02010609060101010101" pitchFamily="49" charset="-122"/>
            </a:endParaRPr>
          </a:p>
        </p:txBody>
      </p:sp>
      <p:sp>
        <p:nvSpPr>
          <p:cNvPr id="6" name="箭头: 右 3">
            <a:extLst>
              <a:ext uri="{FF2B5EF4-FFF2-40B4-BE49-F238E27FC236}">
                <a16:creationId xmlns:a16="http://schemas.microsoft.com/office/drawing/2014/main" id="{57A1EFC3-EFAE-E943-9E81-89FA48E2523A}"/>
              </a:ext>
            </a:extLst>
          </p:cNvPr>
          <p:cNvSpPr/>
          <p:nvPr/>
        </p:nvSpPr>
        <p:spPr>
          <a:xfrm>
            <a:off x="3080792" y="1075194"/>
            <a:ext cx="440088" cy="315469"/>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5" dirty="0"/>
          </a:p>
        </p:txBody>
      </p:sp>
      <p:sp>
        <p:nvSpPr>
          <p:cNvPr id="7" name="Rectangle 6">
            <a:extLst>
              <a:ext uri="{FF2B5EF4-FFF2-40B4-BE49-F238E27FC236}">
                <a16:creationId xmlns:a16="http://schemas.microsoft.com/office/drawing/2014/main" id="{E1924DF8-08A1-394C-A5D3-F9529E7206BB}"/>
              </a:ext>
            </a:extLst>
          </p:cNvPr>
          <p:cNvSpPr/>
          <p:nvPr/>
        </p:nvSpPr>
        <p:spPr>
          <a:xfrm>
            <a:off x="3656856" y="981073"/>
            <a:ext cx="1800200" cy="5037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a:solidFill>
                  <a:schemeClr val="tx1"/>
                </a:solidFill>
                <a:latin typeface="SimHei" panose="02010609060101010101" pitchFamily="49" charset="-122"/>
                <a:ea typeface="SimHei" panose="02010609060101010101" pitchFamily="49" charset="-122"/>
              </a:rPr>
              <a:t>知识图谱</a:t>
            </a:r>
            <a:endParaRPr lang="en-US" dirty="0">
              <a:solidFill>
                <a:schemeClr val="tx1"/>
              </a:solidFill>
              <a:latin typeface="SimHei" panose="02010609060101010101" pitchFamily="49" charset="-122"/>
              <a:ea typeface="SimHei" panose="02010609060101010101" pitchFamily="49" charset="-122"/>
            </a:endParaRPr>
          </a:p>
        </p:txBody>
      </p:sp>
      <p:sp>
        <p:nvSpPr>
          <p:cNvPr id="8" name="Rectangle 7">
            <a:extLst>
              <a:ext uri="{FF2B5EF4-FFF2-40B4-BE49-F238E27FC236}">
                <a16:creationId xmlns:a16="http://schemas.microsoft.com/office/drawing/2014/main" id="{D852B8AB-162E-A642-8827-F03FBE44896A}"/>
              </a:ext>
            </a:extLst>
          </p:cNvPr>
          <p:cNvSpPr/>
          <p:nvPr/>
        </p:nvSpPr>
        <p:spPr>
          <a:xfrm>
            <a:off x="6177136" y="981072"/>
            <a:ext cx="1800200" cy="5037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a:solidFill>
                  <a:schemeClr val="tx1"/>
                </a:solidFill>
                <a:latin typeface="SimHei" panose="02010609060101010101" pitchFamily="49" charset="-122"/>
                <a:ea typeface="SimHei" panose="02010609060101010101" pitchFamily="49" charset="-122"/>
              </a:rPr>
              <a:t>认知图谱</a:t>
            </a:r>
            <a:endParaRPr lang="en-US" dirty="0">
              <a:solidFill>
                <a:schemeClr val="tx1"/>
              </a:solidFill>
              <a:latin typeface="SimHei" panose="02010609060101010101" pitchFamily="49" charset="-122"/>
              <a:ea typeface="SimHei" panose="02010609060101010101" pitchFamily="49" charset="-122"/>
            </a:endParaRPr>
          </a:p>
        </p:txBody>
      </p:sp>
      <p:sp>
        <p:nvSpPr>
          <p:cNvPr id="9" name="箭头: 右 3">
            <a:extLst>
              <a:ext uri="{FF2B5EF4-FFF2-40B4-BE49-F238E27FC236}">
                <a16:creationId xmlns:a16="http://schemas.microsoft.com/office/drawing/2014/main" id="{A6D84A5A-F890-FB4C-9FDE-A1DA93DE4978}"/>
              </a:ext>
            </a:extLst>
          </p:cNvPr>
          <p:cNvSpPr/>
          <p:nvPr/>
        </p:nvSpPr>
        <p:spPr>
          <a:xfrm>
            <a:off x="5593032" y="1075194"/>
            <a:ext cx="440088" cy="315469"/>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5" dirty="0"/>
          </a:p>
        </p:txBody>
      </p:sp>
      <p:sp>
        <p:nvSpPr>
          <p:cNvPr id="10" name="Rectangle 9">
            <a:extLst>
              <a:ext uri="{FF2B5EF4-FFF2-40B4-BE49-F238E27FC236}">
                <a16:creationId xmlns:a16="http://schemas.microsoft.com/office/drawing/2014/main" id="{E297B8C8-1284-3043-83A7-93EB41BC7B84}"/>
              </a:ext>
            </a:extLst>
          </p:cNvPr>
          <p:cNvSpPr/>
          <p:nvPr/>
        </p:nvSpPr>
        <p:spPr>
          <a:xfrm>
            <a:off x="3560343" y="5584575"/>
            <a:ext cx="2604249"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rgbClr val="C00000"/>
                </a:solidFill>
              </a:rPr>
              <a:t>数据处理的自治性</a:t>
            </a:r>
            <a:endParaRPr lang="en-US" sz="1600" b="1" dirty="0">
              <a:solidFill>
                <a:srgbClr val="C00000"/>
              </a:solidFill>
            </a:endParaRPr>
          </a:p>
        </p:txBody>
      </p:sp>
      <p:sp>
        <p:nvSpPr>
          <p:cNvPr id="11" name="Rectangle 10">
            <a:extLst>
              <a:ext uri="{FF2B5EF4-FFF2-40B4-BE49-F238E27FC236}">
                <a16:creationId xmlns:a16="http://schemas.microsoft.com/office/drawing/2014/main" id="{FCE00A11-2C02-D74A-8BF1-D19C8C550620}"/>
              </a:ext>
            </a:extLst>
          </p:cNvPr>
          <p:cNvSpPr/>
          <p:nvPr/>
        </p:nvSpPr>
        <p:spPr>
          <a:xfrm>
            <a:off x="200472" y="5589240"/>
            <a:ext cx="2604249"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rgbClr val="C00000"/>
                </a:solidFill>
              </a:rPr>
              <a:t>数据处理的自动化</a:t>
            </a:r>
            <a:endParaRPr lang="en-US" sz="1600" b="1" dirty="0">
              <a:solidFill>
                <a:srgbClr val="C00000"/>
              </a:solidFill>
            </a:endParaRPr>
          </a:p>
        </p:txBody>
      </p:sp>
      <p:pic>
        <p:nvPicPr>
          <p:cNvPr id="12" name="图片 6">
            <a:extLst>
              <a:ext uri="{FF2B5EF4-FFF2-40B4-BE49-F238E27FC236}">
                <a16:creationId xmlns:a16="http://schemas.microsoft.com/office/drawing/2014/main" id="{0B9D8223-0152-EA41-84F1-F6E941A3FC7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595318" y="1768569"/>
            <a:ext cx="3358225" cy="3924436"/>
          </a:xfrm>
          <a:prstGeom prst="rect">
            <a:avLst/>
          </a:prstGeom>
        </p:spPr>
      </p:pic>
      <p:sp>
        <p:nvSpPr>
          <p:cNvPr id="13" name="Rectangle 12">
            <a:extLst>
              <a:ext uri="{FF2B5EF4-FFF2-40B4-BE49-F238E27FC236}">
                <a16:creationId xmlns:a16="http://schemas.microsoft.com/office/drawing/2014/main" id="{18F18136-B6D8-E243-8F19-910A5667BBAB}"/>
              </a:ext>
            </a:extLst>
          </p:cNvPr>
          <p:cNvSpPr/>
          <p:nvPr/>
        </p:nvSpPr>
        <p:spPr>
          <a:xfrm>
            <a:off x="6879067" y="5584575"/>
            <a:ext cx="2604249"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a:solidFill>
                  <a:srgbClr val="C00000"/>
                </a:solidFill>
              </a:rPr>
              <a:t>计算</a:t>
            </a:r>
            <a:r>
              <a:rPr lang="zh-CN" altLang="en-US" sz="1600" b="1" dirty="0">
                <a:solidFill>
                  <a:srgbClr val="C00000"/>
                </a:solidFill>
              </a:rPr>
              <a:t>的自</a:t>
            </a:r>
            <a:r>
              <a:rPr lang="ja-JP" altLang="en-US" sz="1600" b="1">
                <a:solidFill>
                  <a:srgbClr val="C00000"/>
                </a:solidFill>
              </a:rPr>
              <a:t>发</a:t>
            </a:r>
            <a:r>
              <a:rPr lang="zh-CN" altLang="en-US" sz="1600" b="1" dirty="0">
                <a:solidFill>
                  <a:srgbClr val="C00000"/>
                </a:solidFill>
              </a:rPr>
              <a:t>性</a:t>
            </a:r>
            <a:endParaRPr lang="en-US" sz="1600" b="1" dirty="0">
              <a:solidFill>
                <a:srgbClr val="C00000"/>
              </a:solidFill>
            </a:endParaRPr>
          </a:p>
        </p:txBody>
      </p:sp>
      <p:sp>
        <p:nvSpPr>
          <p:cNvPr id="14" name="箭头: 右 3">
            <a:extLst>
              <a:ext uri="{FF2B5EF4-FFF2-40B4-BE49-F238E27FC236}">
                <a16:creationId xmlns:a16="http://schemas.microsoft.com/office/drawing/2014/main" id="{1A2107CC-ACB3-3542-8EBA-26F607D24B3A}"/>
              </a:ext>
            </a:extLst>
          </p:cNvPr>
          <p:cNvSpPr/>
          <p:nvPr/>
        </p:nvSpPr>
        <p:spPr>
          <a:xfrm>
            <a:off x="6098955" y="3068960"/>
            <a:ext cx="440088" cy="315469"/>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5" dirty="0"/>
          </a:p>
        </p:txBody>
      </p:sp>
      <p:sp>
        <p:nvSpPr>
          <p:cNvPr id="15" name="箭头: 右 3">
            <a:extLst>
              <a:ext uri="{FF2B5EF4-FFF2-40B4-BE49-F238E27FC236}">
                <a16:creationId xmlns:a16="http://schemas.microsoft.com/office/drawing/2014/main" id="{1C55FAA2-C984-5244-8DF8-389F4711E117}"/>
              </a:ext>
            </a:extLst>
          </p:cNvPr>
          <p:cNvSpPr/>
          <p:nvPr/>
        </p:nvSpPr>
        <p:spPr>
          <a:xfrm>
            <a:off x="2937613" y="3068960"/>
            <a:ext cx="440088" cy="315469"/>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5" dirty="0"/>
          </a:p>
        </p:txBody>
      </p:sp>
      <p:pic>
        <p:nvPicPr>
          <p:cNvPr id="3" name="Picture 2">
            <a:extLst>
              <a:ext uri="{FF2B5EF4-FFF2-40B4-BE49-F238E27FC236}">
                <a16:creationId xmlns:a16="http://schemas.microsoft.com/office/drawing/2014/main" id="{DF93F399-08DE-B34D-B7DC-FED6EA83B5E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69600" y="3002400"/>
            <a:ext cx="388800" cy="388800"/>
          </a:xfrm>
          <a:prstGeom prst="rect">
            <a:avLst/>
          </a:prstGeom>
        </p:spPr>
      </p:pic>
      <p:pic>
        <p:nvPicPr>
          <p:cNvPr id="17" name="Picture 16">
            <a:extLst>
              <a:ext uri="{FF2B5EF4-FFF2-40B4-BE49-F238E27FC236}">
                <a16:creationId xmlns:a16="http://schemas.microsoft.com/office/drawing/2014/main" id="{17834EBA-128C-B74C-BB64-E89DD8CA0D4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90800" y="3680048"/>
            <a:ext cx="388800" cy="388800"/>
          </a:xfrm>
          <a:prstGeom prst="rect">
            <a:avLst/>
          </a:prstGeom>
        </p:spPr>
      </p:pic>
      <p:pic>
        <p:nvPicPr>
          <p:cNvPr id="18" name="Picture 17">
            <a:extLst>
              <a:ext uri="{FF2B5EF4-FFF2-40B4-BE49-F238E27FC236}">
                <a16:creationId xmlns:a16="http://schemas.microsoft.com/office/drawing/2014/main" id="{4580C7F5-AAE5-2049-B7D7-B30BB261D97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69200" y="3680048"/>
            <a:ext cx="388800" cy="388800"/>
          </a:xfrm>
          <a:prstGeom prst="rect">
            <a:avLst/>
          </a:prstGeom>
        </p:spPr>
      </p:pic>
      <p:sp>
        <p:nvSpPr>
          <p:cNvPr id="19" name="Rectangle 18">
            <a:extLst>
              <a:ext uri="{FF2B5EF4-FFF2-40B4-BE49-F238E27FC236}">
                <a16:creationId xmlns:a16="http://schemas.microsoft.com/office/drawing/2014/main" id="{7367848D-DFEC-FB43-A652-638681463B8F}"/>
              </a:ext>
            </a:extLst>
          </p:cNvPr>
          <p:cNvSpPr/>
          <p:nvPr/>
        </p:nvSpPr>
        <p:spPr>
          <a:xfrm>
            <a:off x="7040015" y="1836671"/>
            <a:ext cx="2604249" cy="7282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zh-CN" sz="1050" dirty="0">
                <a:solidFill>
                  <a:srgbClr val="C00000"/>
                </a:solidFill>
              </a:rPr>
              <a:t>Cognitive Reasoning:</a:t>
            </a:r>
          </a:p>
          <a:p>
            <a:pPr algn="ctr"/>
            <a:r>
              <a:rPr lang="en-US" sz="1050" dirty="0">
                <a:solidFill>
                  <a:schemeClr val="tx1"/>
                </a:solidFill>
              </a:rPr>
              <a:t>A graph of computing nodes (agents)</a:t>
            </a:r>
          </a:p>
          <a:p>
            <a:pPr algn="ctr"/>
            <a:endParaRPr lang="en-US" sz="1050" dirty="0">
              <a:solidFill>
                <a:srgbClr val="C00000"/>
              </a:solidFill>
            </a:endParaRPr>
          </a:p>
          <a:p>
            <a:pPr algn="ctr"/>
            <a:r>
              <a:rPr lang="en-US" sz="1050" dirty="0">
                <a:solidFill>
                  <a:schemeClr val="tx1"/>
                </a:solidFill>
              </a:rPr>
              <a:t>To </a:t>
            </a:r>
            <a:r>
              <a:rPr lang="en-US" sz="1050" dirty="0">
                <a:solidFill>
                  <a:srgbClr val="C00000"/>
                </a:solidFill>
              </a:rPr>
              <a:t>generate</a:t>
            </a:r>
            <a:r>
              <a:rPr lang="en-US" sz="1050" dirty="0">
                <a:solidFill>
                  <a:schemeClr val="tx1"/>
                </a:solidFill>
              </a:rPr>
              <a:t> intelligence</a:t>
            </a:r>
          </a:p>
        </p:txBody>
      </p:sp>
      <p:sp>
        <p:nvSpPr>
          <p:cNvPr id="21" name="Rectangle 20">
            <a:extLst>
              <a:ext uri="{FF2B5EF4-FFF2-40B4-BE49-F238E27FC236}">
                <a16:creationId xmlns:a16="http://schemas.microsoft.com/office/drawing/2014/main" id="{BC02F748-9FF0-6B48-A3F1-ADBFC35FDF52}"/>
              </a:ext>
            </a:extLst>
          </p:cNvPr>
          <p:cNvSpPr/>
          <p:nvPr/>
        </p:nvSpPr>
        <p:spPr>
          <a:xfrm>
            <a:off x="6879066" y="4780737"/>
            <a:ext cx="2604249" cy="7282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50" dirty="0">
              <a:solidFill>
                <a:schemeClr val="tx1"/>
              </a:solidFill>
            </a:endParaRPr>
          </a:p>
          <a:p>
            <a:pPr algn="ctr"/>
            <a:r>
              <a:rPr lang="en-US" sz="1400" dirty="0">
                <a:solidFill>
                  <a:srgbClr val="C00000"/>
                </a:solidFill>
              </a:rPr>
              <a:t>?</a:t>
            </a:r>
          </a:p>
        </p:txBody>
      </p:sp>
    </p:spTree>
    <p:extLst>
      <p:ext uri="{BB962C8B-B14F-4D97-AF65-F5344CB8AC3E}">
        <p14:creationId xmlns:p14="http://schemas.microsoft.com/office/powerpoint/2010/main" val="3826689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par>
                                <p:cTn id="8" presetID="22" presetClass="entr" presetSubtype="8"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500"/>
                                        <p:tgtEl>
                                          <p:spTgt spid="12"/>
                                        </p:tgtEl>
                                      </p:cBhvr>
                                    </p:animEffect>
                                  </p:childTnLst>
                                </p:cTn>
                              </p:par>
                              <p:par>
                                <p:cTn id="11" presetID="22" presetClass="entr" presetSubtype="8"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8"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22" presetClass="entr" presetSubtype="8"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500"/>
                                        <p:tgtEl>
                                          <p:spTgt spid="18"/>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9" grpId="0" animBg="1"/>
      <p:bldP spid="21"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副标题 4"/>
          <p:cNvSpPr txBox="1">
            <a:spLocks/>
          </p:cNvSpPr>
          <p:nvPr/>
        </p:nvSpPr>
        <p:spPr bwMode="auto">
          <a:xfrm>
            <a:off x="381000" y="6451600"/>
            <a:ext cx="9144000" cy="406400"/>
          </a:xfrm>
          <a:prstGeom prst="rect">
            <a:avLst/>
          </a:prstGeom>
          <a:solidFill>
            <a:schemeClr val="bg1"/>
          </a:solidFill>
          <a:ln w="9525">
            <a:solidFill>
              <a:schemeClr val="bg1"/>
            </a:solidFill>
            <a:miter lim="800000"/>
            <a:headEnd/>
            <a:tailEnd/>
          </a:ln>
        </p:spPr>
        <p:txBody>
          <a:bodyPr lIns="166154" tIns="42203" rIns="66462" bIns="42203" anchor="ct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a:spcBef>
                <a:spcPct val="0"/>
              </a:spcBef>
              <a:buFontTx/>
              <a:buNone/>
            </a:pPr>
            <a:endParaRPr kumimoji="0" lang="en-US" altLang="zh-CN" sz="1200" b="1"/>
          </a:p>
        </p:txBody>
      </p:sp>
      <p:sp>
        <p:nvSpPr>
          <p:cNvPr id="2" name="Title 1"/>
          <p:cNvSpPr>
            <a:spLocks noGrp="1"/>
          </p:cNvSpPr>
          <p:nvPr>
            <p:ph type="title"/>
          </p:nvPr>
        </p:nvSpPr>
        <p:spPr/>
        <p:txBody>
          <a:bodyPr/>
          <a:lstStyle/>
          <a:p>
            <a:pPr>
              <a:defRPr/>
            </a:pPr>
            <a:r>
              <a:rPr lang="en-US" altLang="zh-CN" dirty="0">
                <a:latin typeface="+mn-lt"/>
                <a:ea typeface="SimHei" charset="0"/>
                <a:cs typeface="SimHei" charset="0"/>
              </a:rPr>
              <a:t>Related Publications</a:t>
            </a:r>
            <a:endParaRPr lang="en-US" dirty="0">
              <a:latin typeface="+mn-lt"/>
              <a:ea typeface="SimHei" charset="0"/>
              <a:cs typeface="SimHei" charset="0"/>
            </a:endParaRPr>
          </a:p>
        </p:txBody>
      </p:sp>
      <p:sp>
        <p:nvSpPr>
          <p:cNvPr id="93187" name="Content Placeholder 2"/>
          <p:cNvSpPr>
            <a:spLocks noGrp="1"/>
          </p:cNvSpPr>
          <p:nvPr>
            <p:ph idx="1"/>
          </p:nvPr>
        </p:nvSpPr>
        <p:spPr>
          <a:xfrm>
            <a:off x="272480" y="1124744"/>
            <a:ext cx="9433048" cy="5112568"/>
          </a:xfrm>
        </p:spPr>
        <p:txBody>
          <a:bodyPr/>
          <a:lstStyle/>
          <a:p>
            <a:pPr marL="234000" indent="-234000">
              <a:spcBef>
                <a:spcPts val="600"/>
              </a:spcBef>
            </a:pPr>
            <a:r>
              <a:rPr lang="en-US" altLang="zh-CN" sz="1400" dirty="0" err="1"/>
              <a:t>Jie</a:t>
            </a:r>
            <a:r>
              <a:rPr lang="en-US" altLang="zh-CN" sz="1400" dirty="0"/>
              <a:t> Zhang, </a:t>
            </a:r>
            <a:r>
              <a:rPr lang="en-US" altLang="zh-CN" sz="1400" dirty="0" err="1"/>
              <a:t>Yuxiao</a:t>
            </a:r>
            <a:r>
              <a:rPr lang="en-US" altLang="zh-CN" sz="1400" dirty="0"/>
              <a:t> Dong, Yan Wang, </a:t>
            </a:r>
            <a:r>
              <a:rPr lang="en-US" altLang="zh-CN" sz="1400" dirty="0" err="1"/>
              <a:t>Jie</a:t>
            </a:r>
            <a:r>
              <a:rPr lang="en-US" altLang="zh-CN" sz="1400" dirty="0"/>
              <a:t> Tang, and Ming Ding. </a:t>
            </a:r>
            <a:r>
              <a:rPr lang="en-US" altLang="zh-CN" sz="1400" dirty="0" err="1"/>
              <a:t>ProNE</a:t>
            </a:r>
            <a:r>
              <a:rPr lang="en-US" altLang="zh-CN" sz="1400" dirty="0"/>
              <a:t>: Fast and Scalable Network Representation Learning. IJCAI’19.</a:t>
            </a:r>
          </a:p>
          <a:p>
            <a:pPr marL="234000" indent="-234000">
              <a:spcBef>
                <a:spcPts val="600"/>
              </a:spcBef>
            </a:pPr>
            <a:r>
              <a:rPr lang="en-US" altLang="zh-CN" sz="1400" dirty="0" err="1"/>
              <a:t>Yukuo</a:t>
            </a:r>
            <a:r>
              <a:rPr lang="en-US" altLang="zh-CN" sz="1400" dirty="0"/>
              <a:t> Cen, Xu Zou, </a:t>
            </a:r>
            <a:r>
              <a:rPr lang="en-US" altLang="zh-CN" sz="1400" dirty="0" err="1"/>
              <a:t>Jianwei</a:t>
            </a:r>
            <a:r>
              <a:rPr lang="en-US" altLang="zh-CN" sz="1400" dirty="0"/>
              <a:t> Zhang, </a:t>
            </a:r>
            <a:r>
              <a:rPr lang="en-US" altLang="zh-CN" sz="1400" dirty="0" err="1"/>
              <a:t>Hongxia</a:t>
            </a:r>
            <a:r>
              <a:rPr lang="en-US" altLang="zh-CN" sz="1400" dirty="0"/>
              <a:t> Yang, </a:t>
            </a:r>
            <a:r>
              <a:rPr lang="en-US" altLang="zh-CN" sz="1400" dirty="0" err="1"/>
              <a:t>Jingren</a:t>
            </a:r>
            <a:r>
              <a:rPr lang="en-US" altLang="zh-CN" sz="1400" dirty="0"/>
              <a:t> Zhou and </a:t>
            </a:r>
            <a:r>
              <a:rPr lang="en-US" altLang="zh-CN" sz="1400" dirty="0" err="1"/>
              <a:t>Jie</a:t>
            </a:r>
            <a:r>
              <a:rPr lang="en-US" altLang="zh-CN" sz="1400" dirty="0"/>
              <a:t> Tang. Representation Learning for Attributed Multiplex Heterogeneous Network. KDD’19.</a:t>
            </a:r>
          </a:p>
          <a:p>
            <a:pPr marL="234000" indent="-234000">
              <a:spcBef>
                <a:spcPts val="600"/>
              </a:spcBef>
            </a:pPr>
            <a:r>
              <a:rPr lang="en-US" altLang="zh-CN" sz="1400" dirty="0" err="1"/>
              <a:t>Fanjin</a:t>
            </a:r>
            <a:r>
              <a:rPr lang="en-US" altLang="zh-CN" sz="1400" dirty="0"/>
              <a:t> Zhang, Xiao Liu, </a:t>
            </a:r>
            <a:r>
              <a:rPr lang="en-US" altLang="zh-CN" sz="1400" dirty="0" err="1"/>
              <a:t>Jie</a:t>
            </a:r>
            <a:r>
              <a:rPr lang="en-US" altLang="zh-CN" sz="1400" dirty="0"/>
              <a:t> Tang, </a:t>
            </a:r>
            <a:r>
              <a:rPr lang="en-US" altLang="zh-CN" sz="1400" dirty="0" err="1"/>
              <a:t>Yuxiao</a:t>
            </a:r>
            <a:r>
              <a:rPr lang="en-US" altLang="zh-CN" sz="1400" dirty="0"/>
              <a:t> Dong, </a:t>
            </a:r>
            <a:r>
              <a:rPr lang="en-US" altLang="zh-CN" sz="1400" dirty="0" err="1"/>
              <a:t>Peiran</a:t>
            </a:r>
            <a:r>
              <a:rPr lang="en-US" altLang="zh-CN" sz="1400" dirty="0"/>
              <a:t> Yao, </a:t>
            </a:r>
            <a:r>
              <a:rPr lang="en-US" altLang="zh-CN" sz="1400" dirty="0" err="1"/>
              <a:t>Jie</a:t>
            </a:r>
            <a:r>
              <a:rPr lang="en-US" altLang="zh-CN" sz="1400" dirty="0"/>
              <a:t> Zhang, </a:t>
            </a:r>
            <a:r>
              <a:rPr lang="en-US" altLang="zh-CN" sz="1400" dirty="0" err="1"/>
              <a:t>Xiaotao</a:t>
            </a:r>
            <a:r>
              <a:rPr lang="en-US" altLang="zh-CN" sz="1400" dirty="0"/>
              <a:t> Gu, Yan Wang, Bin Shao, Rui Li, and </a:t>
            </a:r>
            <a:r>
              <a:rPr lang="en-US" altLang="zh-CN" sz="1400" dirty="0" err="1"/>
              <a:t>Kuansan</a:t>
            </a:r>
            <a:r>
              <a:rPr lang="en-US" altLang="zh-CN" sz="1400" dirty="0"/>
              <a:t> Wang. OAG: Toward Linking Large-scale Heterogeneous Entity Graphs. KDD’19.</a:t>
            </a:r>
          </a:p>
          <a:p>
            <a:pPr marL="234000" indent="-234000">
              <a:spcBef>
                <a:spcPts val="600"/>
              </a:spcBef>
            </a:pPr>
            <a:r>
              <a:rPr lang="en-US" altLang="zh-CN" sz="1400" dirty="0" err="1"/>
              <a:t>Yifeng</a:t>
            </a:r>
            <a:r>
              <a:rPr lang="en-US" altLang="zh-CN" sz="1400" dirty="0"/>
              <a:t> Zhao, </a:t>
            </a:r>
            <a:r>
              <a:rPr lang="en-US" altLang="zh-CN" sz="1400" dirty="0" err="1"/>
              <a:t>Xiangwei</a:t>
            </a:r>
            <a:r>
              <a:rPr lang="en-US" altLang="zh-CN" sz="1400" dirty="0"/>
              <a:t> Wang, </a:t>
            </a:r>
            <a:r>
              <a:rPr lang="en-US" altLang="zh-CN" sz="1400" dirty="0" err="1"/>
              <a:t>Hongxia</a:t>
            </a:r>
            <a:r>
              <a:rPr lang="en-US" altLang="zh-CN" sz="1400" dirty="0"/>
              <a:t> Yang, Le Song, and </a:t>
            </a:r>
            <a:r>
              <a:rPr lang="en-US" altLang="zh-CN" sz="1400" dirty="0" err="1"/>
              <a:t>Jie</a:t>
            </a:r>
            <a:r>
              <a:rPr lang="en-US" altLang="zh-CN" sz="1400" dirty="0"/>
              <a:t> Tang. Large Scale Evolving Graphs with Burst Detection. IJCAI’19.</a:t>
            </a:r>
          </a:p>
          <a:p>
            <a:pPr marL="234000" indent="-234000">
              <a:spcBef>
                <a:spcPts val="600"/>
              </a:spcBef>
            </a:pPr>
            <a:r>
              <a:rPr lang="en-US" altLang="zh-CN" sz="1400" dirty="0"/>
              <a:t>Yu Han, </a:t>
            </a:r>
            <a:r>
              <a:rPr lang="en-US" altLang="zh-CN" sz="1400" dirty="0" err="1"/>
              <a:t>Jie</a:t>
            </a:r>
            <a:r>
              <a:rPr lang="en-US" altLang="zh-CN" sz="1400" dirty="0"/>
              <a:t> Tang, and Qian Chen. Network Embedding under Partial Monitoring for Evolving Networks. IJCAI’19.</a:t>
            </a:r>
          </a:p>
          <a:p>
            <a:pPr marL="234000" indent="-234000">
              <a:spcBef>
                <a:spcPts val="600"/>
              </a:spcBef>
            </a:pPr>
            <a:r>
              <a:rPr lang="en-US" altLang="zh-CN" sz="1400" dirty="0"/>
              <a:t>Ming Ding, Chang Zhou, </a:t>
            </a:r>
            <a:r>
              <a:rPr lang="en-US" altLang="zh-CN" sz="1400" dirty="0" err="1"/>
              <a:t>Qibin</a:t>
            </a:r>
            <a:r>
              <a:rPr lang="en-US" altLang="zh-CN" sz="1400" dirty="0"/>
              <a:t> Chen, </a:t>
            </a:r>
            <a:r>
              <a:rPr lang="en-US" altLang="zh-CN" sz="1400" dirty="0" err="1"/>
              <a:t>Hongxia</a:t>
            </a:r>
            <a:r>
              <a:rPr lang="en-US" altLang="zh-CN" sz="1400" dirty="0"/>
              <a:t> Yang, and </a:t>
            </a:r>
            <a:r>
              <a:rPr lang="en-US" altLang="zh-CN" sz="1400" dirty="0" err="1"/>
              <a:t>Jie</a:t>
            </a:r>
            <a:r>
              <a:rPr lang="en-US" altLang="zh-CN" sz="1400" dirty="0"/>
              <a:t> Tang. Cognitive Graph for Multi-Hop Reading Comprehension at Scale. ACL’19.</a:t>
            </a:r>
          </a:p>
          <a:p>
            <a:pPr marL="234000" indent="-234000">
              <a:spcBef>
                <a:spcPts val="600"/>
              </a:spcBef>
            </a:pPr>
            <a:r>
              <a:rPr lang="en-US" altLang="zh-CN" sz="1400" dirty="0" err="1"/>
              <a:t>Jiezhong</a:t>
            </a:r>
            <a:r>
              <a:rPr lang="en-US" altLang="zh-CN" sz="1400" dirty="0"/>
              <a:t> </a:t>
            </a:r>
            <a:r>
              <a:rPr lang="en-US" altLang="zh-CN" sz="1400" dirty="0" err="1"/>
              <a:t>Qiu</a:t>
            </a:r>
            <a:r>
              <a:rPr lang="en-US" altLang="zh-CN" sz="1400" dirty="0"/>
              <a:t>, </a:t>
            </a:r>
            <a:r>
              <a:rPr lang="en-US" altLang="zh-CN" sz="1400" dirty="0" err="1"/>
              <a:t>Yuxiao</a:t>
            </a:r>
            <a:r>
              <a:rPr lang="en-US" altLang="zh-CN" sz="1400" dirty="0"/>
              <a:t> Dong, Hao Ma, Jian Li, Chi Wang, </a:t>
            </a:r>
            <a:r>
              <a:rPr lang="en-US" altLang="zh-CN" sz="1400" dirty="0" err="1"/>
              <a:t>Kuansan</a:t>
            </a:r>
            <a:r>
              <a:rPr lang="en-US" altLang="zh-CN" sz="1400" dirty="0"/>
              <a:t> Wang, and </a:t>
            </a:r>
            <a:r>
              <a:rPr lang="en-US" altLang="zh-CN" sz="1400" dirty="0" err="1"/>
              <a:t>Jie</a:t>
            </a:r>
            <a:r>
              <a:rPr lang="en-US" altLang="zh-CN" sz="1400" dirty="0"/>
              <a:t> Tang. </a:t>
            </a:r>
            <a:r>
              <a:rPr lang="en-US" altLang="zh-CN" sz="1400" dirty="0" err="1"/>
              <a:t>NetSMF</a:t>
            </a:r>
            <a:r>
              <a:rPr lang="en-US" altLang="zh-CN" sz="1400" dirty="0"/>
              <a:t>: Large-Scale Network Embedding as Sparse Matrix Factorization. WWW'19.</a:t>
            </a:r>
          </a:p>
          <a:p>
            <a:pPr marL="234000" indent="-234000">
              <a:spcBef>
                <a:spcPts val="600"/>
              </a:spcBef>
            </a:pPr>
            <a:r>
              <a:rPr lang="en-US" altLang="zh-CN" sz="1400" dirty="0" err="1"/>
              <a:t>Jiezhong</a:t>
            </a:r>
            <a:r>
              <a:rPr lang="en-US" altLang="zh-CN" sz="1400" dirty="0"/>
              <a:t> </a:t>
            </a:r>
            <a:r>
              <a:rPr lang="en-US" altLang="zh-CN" sz="1400" dirty="0" err="1"/>
              <a:t>Qiu</a:t>
            </a:r>
            <a:r>
              <a:rPr lang="en-US" altLang="zh-CN" sz="1400" dirty="0"/>
              <a:t>, Jian Tang, Hao Ma, </a:t>
            </a:r>
            <a:r>
              <a:rPr lang="en-US" altLang="zh-CN" sz="1400" dirty="0" err="1"/>
              <a:t>Yuxiao</a:t>
            </a:r>
            <a:r>
              <a:rPr lang="en-US" altLang="zh-CN" sz="1400" dirty="0"/>
              <a:t> Dong, </a:t>
            </a:r>
            <a:r>
              <a:rPr lang="en-US" altLang="zh-CN" sz="1400" dirty="0" err="1"/>
              <a:t>Kuansan</a:t>
            </a:r>
            <a:r>
              <a:rPr lang="en-US" altLang="zh-CN" sz="1400" dirty="0"/>
              <a:t> Wang, and </a:t>
            </a:r>
            <a:r>
              <a:rPr lang="en-US" altLang="zh-CN" sz="1400" dirty="0" err="1"/>
              <a:t>Jie</a:t>
            </a:r>
            <a:r>
              <a:rPr lang="en-US" altLang="zh-CN" sz="1400" dirty="0"/>
              <a:t> Tang. </a:t>
            </a:r>
            <a:r>
              <a:rPr lang="en-US" altLang="zh-CN" sz="1400" dirty="0" err="1"/>
              <a:t>DeepInf</a:t>
            </a:r>
            <a:r>
              <a:rPr lang="en-US" altLang="zh-CN" sz="1400" dirty="0"/>
              <a:t>: Modeling Influence Locality in Large Social Networks. KDD’18.</a:t>
            </a:r>
          </a:p>
          <a:p>
            <a:pPr marL="234000" indent="-234000">
              <a:spcBef>
                <a:spcPts val="600"/>
              </a:spcBef>
            </a:pPr>
            <a:r>
              <a:rPr lang="en-US" altLang="zh-CN" sz="1400" dirty="0" err="1"/>
              <a:t>Jiezhong</a:t>
            </a:r>
            <a:r>
              <a:rPr lang="en-US" altLang="zh-CN" sz="1400" dirty="0"/>
              <a:t> </a:t>
            </a:r>
            <a:r>
              <a:rPr lang="en-US" altLang="zh-CN" sz="1400" dirty="0" err="1"/>
              <a:t>Qiu</a:t>
            </a:r>
            <a:r>
              <a:rPr lang="en-US" altLang="zh-CN" sz="1400" dirty="0"/>
              <a:t>, </a:t>
            </a:r>
            <a:r>
              <a:rPr lang="en-US" altLang="zh-CN" sz="1400" dirty="0" err="1"/>
              <a:t>Yuxiao</a:t>
            </a:r>
            <a:r>
              <a:rPr lang="en-US" altLang="zh-CN" sz="1400" dirty="0"/>
              <a:t> Dong, Hao Ma, Jian Li, </a:t>
            </a:r>
            <a:r>
              <a:rPr lang="en-US" altLang="zh-CN" sz="1400" dirty="0" err="1"/>
              <a:t>Kuansan</a:t>
            </a:r>
            <a:r>
              <a:rPr lang="en-US" altLang="zh-CN" sz="1400" dirty="0"/>
              <a:t> Wang, and </a:t>
            </a:r>
            <a:r>
              <a:rPr lang="en-US" altLang="zh-CN" sz="1400" dirty="0" err="1"/>
              <a:t>Jie</a:t>
            </a:r>
            <a:r>
              <a:rPr lang="en-US" altLang="zh-CN" sz="1400" dirty="0"/>
              <a:t> Tang. Network Embedding as Matrix Factorization: Unifying </a:t>
            </a:r>
            <a:r>
              <a:rPr lang="en-US" altLang="zh-CN" sz="1400" dirty="0" err="1"/>
              <a:t>DeepWalk</a:t>
            </a:r>
            <a:r>
              <a:rPr lang="en-US" altLang="zh-CN" sz="1400" dirty="0"/>
              <a:t>, LINE, PTE, and node2vec. WSDM’18. </a:t>
            </a:r>
          </a:p>
          <a:p>
            <a:pPr marL="234000" indent="-234000">
              <a:spcBef>
                <a:spcPts val="600"/>
              </a:spcBef>
            </a:pPr>
            <a:r>
              <a:rPr lang="en-US" altLang="zh-CN" sz="1400" dirty="0" err="1"/>
              <a:t>Jie</a:t>
            </a:r>
            <a:r>
              <a:rPr lang="en-US" altLang="zh-CN" sz="1400" dirty="0"/>
              <a:t> Tang, Jing Zhang, </a:t>
            </a:r>
            <a:r>
              <a:rPr lang="en-US" altLang="zh-CN" sz="1400" dirty="0" err="1"/>
              <a:t>Limin</a:t>
            </a:r>
            <a:r>
              <a:rPr lang="en-US" altLang="zh-CN" sz="1400" dirty="0"/>
              <a:t> Yao, </a:t>
            </a:r>
            <a:r>
              <a:rPr lang="en-US" altLang="zh-CN" sz="1400" dirty="0" err="1"/>
              <a:t>Juanzi</a:t>
            </a:r>
            <a:r>
              <a:rPr lang="en-US" altLang="zh-CN" sz="1400" dirty="0"/>
              <a:t> Li, Li Zhang, and Zhong Su. </a:t>
            </a:r>
            <a:r>
              <a:rPr lang="en-US" altLang="zh-CN" sz="1400" dirty="0" err="1"/>
              <a:t>ArnetMiner</a:t>
            </a:r>
            <a:r>
              <a:rPr lang="en-US" altLang="zh-CN" sz="1400" dirty="0"/>
              <a:t>: Extraction and Mining of Academic Social Networks. KDD’08.</a:t>
            </a:r>
          </a:p>
        </p:txBody>
      </p:sp>
      <p:sp>
        <p:nvSpPr>
          <p:cNvPr id="5" name="Rectangle 4">
            <a:extLst>
              <a:ext uri="{FF2B5EF4-FFF2-40B4-BE49-F238E27FC236}">
                <a16:creationId xmlns:a16="http://schemas.microsoft.com/office/drawing/2014/main" id="{5604AE79-A865-0746-A169-5EF6FE32F7AD}"/>
              </a:ext>
            </a:extLst>
          </p:cNvPr>
          <p:cNvSpPr/>
          <p:nvPr/>
        </p:nvSpPr>
        <p:spPr>
          <a:xfrm>
            <a:off x="381000" y="6317828"/>
            <a:ext cx="9144000" cy="423540"/>
          </a:xfrm>
          <a:prstGeom prst="rect">
            <a:avLst/>
          </a:prstGeom>
          <a:solidFill>
            <a:srgbClr val="C8EEFF"/>
          </a:solidFill>
          <a:ln>
            <a:solidFill>
              <a:srgbClr val="3C88D2"/>
            </a:solidFill>
          </a:ln>
          <a:effectLst/>
        </p:spPr>
        <p:style>
          <a:lnRef idx="1">
            <a:schemeClr val="accent1"/>
          </a:lnRef>
          <a:fillRef idx="3">
            <a:schemeClr val="accent1"/>
          </a:fillRef>
          <a:effectRef idx="2">
            <a:schemeClr val="accent1"/>
          </a:effectRef>
          <a:fontRef idx="minor">
            <a:schemeClr val="lt1"/>
          </a:fontRef>
        </p:style>
        <p:txBody>
          <a:bodyPr lIns="465231" anchor="ctr"/>
          <a:lstStyle/>
          <a:p>
            <a:pPr marL="0" lvl="1">
              <a:defRPr/>
            </a:pPr>
            <a:r>
              <a:rPr lang="en-US" dirty="0">
                <a:solidFill>
                  <a:schemeClr val="tx1"/>
                </a:solidFill>
              </a:rPr>
              <a:t>For more, please check here </a:t>
            </a:r>
            <a:r>
              <a:rPr lang="en-US" dirty="0">
                <a:solidFill>
                  <a:schemeClr val="tx1"/>
                </a:solidFill>
                <a:hlinkClick r:id="rId2"/>
              </a:rPr>
              <a:t>http://keg.cs.tsinghua.edu.cn/jietang</a:t>
            </a:r>
            <a:endParaRPr lang="en-US" dirty="0">
              <a:solidFill>
                <a:schemeClr val="tx1"/>
              </a:solidFill>
            </a:endParaRPr>
          </a:p>
        </p:txBody>
      </p:sp>
    </p:spTree>
    <p:extLst>
      <p:ext uri="{BB962C8B-B14F-4D97-AF65-F5344CB8AC3E}">
        <p14:creationId xmlns:p14="http://schemas.microsoft.com/office/powerpoint/2010/main" val="2283752736"/>
      </p:ext>
    </p:extLst>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80492" y="5589240"/>
            <a:ext cx="9220192" cy="864096"/>
          </a:xfrm>
          <a:prstGeom prst="rect">
            <a:avLst/>
          </a:prstGeom>
          <a:noFill/>
          <a:ln>
            <a:solidFill>
              <a:srgbClr val="3C87D2"/>
            </a:solidFill>
          </a:ln>
          <a:effectLst/>
        </p:spPr>
        <p:style>
          <a:lnRef idx="1">
            <a:schemeClr val="accent1"/>
          </a:lnRef>
          <a:fillRef idx="3">
            <a:schemeClr val="accent1"/>
          </a:fillRef>
          <a:effectRef idx="2">
            <a:schemeClr val="accent1"/>
          </a:effectRef>
          <a:fontRef idx="minor">
            <a:schemeClr val="lt1"/>
          </a:fontRef>
        </p:style>
        <p:txBody>
          <a:bodyPr lIns="324000" rtlCol="0" anchor="ctr"/>
          <a:lstStyle/>
          <a:p>
            <a:pPr marL="0" lvl="1"/>
            <a:r>
              <a:rPr lang="en-US" dirty="0">
                <a:solidFill>
                  <a:schemeClr val="tx1"/>
                </a:solidFill>
              </a:rPr>
              <a:t>Jie Tang, KEG, Tsinghua U                    </a:t>
            </a:r>
            <a:r>
              <a:rPr lang="en-US" dirty="0">
                <a:solidFill>
                  <a:schemeClr val="tx1"/>
                </a:solidFill>
                <a:hlinkClick r:id="rId3"/>
              </a:rPr>
              <a:t>http://keg.cs.tsinghua.edu.cn/jietang</a:t>
            </a:r>
            <a:endParaRPr lang="en-US" dirty="0">
              <a:solidFill>
                <a:schemeClr val="tx1"/>
              </a:solidFill>
            </a:endParaRPr>
          </a:p>
          <a:p>
            <a:pPr marL="0" lvl="1"/>
            <a:r>
              <a:rPr lang="en-US" dirty="0">
                <a:solidFill>
                  <a:srgbClr val="000090"/>
                </a:solidFill>
              </a:rPr>
              <a:t>Download all data &amp; Codes</a:t>
            </a:r>
            <a:r>
              <a:rPr lang="en-US" dirty="0">
                <a:solidFill>
                  <a:schemeClr val="tx1"/>
                </a:solidFill>
              </a:rPr>
              <a:t>                   </a:t>
            </a:r>
            <a:r>
              <a:rPr lang="en-US" dirty="0">
                <a:solidFill>
                  <a:schemeClr val="tx1"/>
                </a:solidFill>
                <a:hlinkClick r:id="rId4"/>
              </a:rPr>
              <a:t>https://keg.cs.tsinghua.edu.cn/cogdl/</a:t>
            </a:r>
            <a:r>
              <a:rPr lang="en-US" dirty="0">
                <a:solidFill>
                  <a:schemeClr val="tx1"/>
                </a:solidFill>
              </a:rPr>
              <a:t> </a:t>
            </a:r>
          </a:p>
        </p:txBody>
      </p:sp>
      <p:sp>
        <p:nvSpPr>
          <p:cNvPr id="4" name="Text Box 24">
            <a:extLst>
              <a:ext uri="{FF2B5EF4-FFF2-40B4-BE49-F238E27FC236}">
                <a16:creationId xmlns:a16="http://schemas.microsoft.com/office/drawing/2014/main" id="{3F771512-0BA5-6449-8D5D-6C4EC25201EE}"/>
              </a:ext>
            </a:extLst>
          </p:cNvPr>
          <p:cNvSpPr txBox="1">
            <a:spLocks noChangeArrowheads="1"/>
          </p:cNvSpPr>
          <p:nvPr/>
        </p:nvSpPr>
        <p:spPr bwMode="auto">
          <a:xfrm>
            <a:off x="344488" y="2211055"/>
            <a:ext cx="9144000" cy="2708434"/>
          </a:xfrm>
          <a:prstGeom prst="rect">
            <a:avLst/>
          </a:prstGeom>
          <a:noFill/>
          <a:ln w="9525">
            <a:noFill/>
            <a:miter lim="800000"/>
            <a:headEnd/>
            <a:tailEnd/>
          </a:ln>
        </p:spPr>
        <p:txBody>
          <a:bodyPr wrap="square">
            <a:spAutoFit/>
          </a:bodyPr>
          <a:lstStyle/>
          <a:p>
            <a:pPr algn="ctr">
              <a:spcBef>
                <a:spcPct val="50000"/>
              </a:spcBef>
            </a:pPr>
            <a:r>
              <a:rPr lang="en-US" altLang="zh-CN" sz="4000" dirty="0">
                <a:sym typeface="Wingdings" pitchFamily="2" charset="2"/>
              </a:rPr>
              <a:t>Thank you</a:t>
            </a:r>
            <a:r>
              <a:rPr lang="zh-CN" altLang="en-US" sz="4000" dirty="0">
                <a:sym typeface="Wingdings" pitchFamily="2" charset="2"/>
              </a:rPr>
              <a:t>！</a:t>
            </a:r>
            <a:endParaRPr lang="en-US" altLang="zh-CN" sz="4000" dirty="0">
              <a:sym typeface="Wingdings" pitchFamily="2" charset="2"/>
            </a:endParaRPr>
          </a:p>
          <a:p>
            <a:pPr algn="ctr">
              <a:spcBef>
                <a:spcPts val="960"/>
              </a:spcBef>
            </a:pPr>
            <a:r>
              <a:rPr lang="en-US" altLang="zh-CN" sz="2000" b="1" dirty="0">
                <a:sym typeface="Wingdings" pitchFamily="2" charset="2"/>
              </a:rPr>
              <a:t>Collaborators:</a:t>
            </a:r>
            <a:endParaRPr lang="de-DE" altLang="zh-CN" sz="2000" dirty="0">
              <a:sym typeface="Wingdings" pitchFamily="2" charset="2"/>
            </a:endParaRPr>
          </a:p>
          <a:p>
            <a:pPr algn="ctr">
              <a:spcBef>
                <a:spcPts val="600"/>
              </a:spcBef>
            </a:pPr>
            <a:r>
              <a:rPr lang="de-DE" altLang="zh-CN" sz="2000" dirty="0">
                <a:sym typeface="Wingdings" pitchFamily="2" charset="2"/>
              </a:rPr>
              <a:t>Jie Zhang, </a:t>
            </a:r>
            <a:r>
              <a:rPr lang="de-DE" altLang="zh-CN" sz="2000" dirty="0" err="1">
                <a:sym typeface="Wingdings" pitchFamily="2" charset="2"/>
              </a:rPr>
              <a:t>Jiezhong</a:t>
            </a:r>
            <a:r>
              <a:rPr lang="de-DE" altLang="zh-CN" sz="2000" dirty="0">
                <a:sym typeface="Wingdings" pitchFamily="2" charset="2"/>
              </a:rPr>
              <a:t> Qiu, Ming Ding, </a:t>
            </a:r>
            <a:r>
              <a:rPr lang="de-DE" altLang="zh-CN" sz="2000" dirty="0" err="1">
                <a:sym typeface="Wingdings" pitchFamily="2" charset="2"/>
              </a:rPr>
              <a:t>Qibin</a:t>
            </a:r>
            <a:r>
              <a:rPr lang="de-DE" altLang="zh-CN" sz="2000" dirty="0">
                <a:sym typeface="Wingdings" pitchFamily="2" charset="2"/>
              </a:rPr>
              <a:t> Chen, </a:t>
            </a:r>
            <a:r>
              <a:rPr lang="de-DE" altLang="zh-CN" sz="2000" dirty="0" err="1">
                <a:sym typeface="Wingdings" pitchFamily="2" charset="2"/>
              </a:rPr>
              <a:t>Yifeng</a:t>
            </a:r>
            <a:r>
              <a:rPr lang="de-DE" altLang="zh-CN" sz="2000" dirty="0">
                <a:sym typeface="Wingdings" pitchFamily="2" charset="2"/>
              </a:rPr>
              <a:t> Zhao, </a:t>
            </a:r>
            <a:r>
              <a:rPr lang="de-DE" altLang="zh-CN" sz="2000" dirty="0" err="1">
                <a:sym typeface="Wingdings" pitchFamily="2" charset="2"/>
              </a:rPr>
              <a:t>Yukuo</a:t>
            </a:r>
            <a:r>
              <a:rPr lang="de-DE" altLang="zh-CN" sz="2000" dirty="0">
                <a:sym typeface="Wingdings" pitchFamily="2" charset="2"/>
              </a:rPr>
              <a:t> </a:t>
            </a:r>
            <a:r>
              <a:rPr lang="de-DE" altLang="zh-CN" sz="2000" dirty="0" err="1">
                <a:sym typeface="Wingdings" pitchFamily="2" charset="2"/>
              </a:rPr>
              <a:t>Cen</a:t>
            </a:r>
            <a:r>
              <a:rPr lang="de-DE" altLang="zh-CN" sz="2000" dirty="0">
                <a:sym typeface="Wingdings" pitchFamily="2" charset="2"/>
              </a:rPr>
              <a:t>, </a:t>
            </a:r>
            <a:r>
              <a:rPr lang="de-DE" altLang="zh-CN" sz="2000" dirty="0" err="1">
                <a:sym typeface="Wingdings" pitchFamily="2" charset="2"/>
              </a:rPr>
              <a:t>Yu</a:t>
            </a:r>
            <a:r>
              <a:rPr lang="de-DE" altLang="zh-CN" sz="2000" dirty="0">
                <a:sym typeface="Wingdings" pitchFamily="2" charset="2"/>
              </a:rPr>
              <a:t> Han, </a:t>
            </a:r>
            <a:r>
              <a:rPr lang="de-DE" altLang="zh-CN" sz="2000" dirty="0" err="1">
                <a:sym typeface="Wingdings" pitchFamily="2" charset="2"/>
              </a:rPr>
              <a:t>Fanjin</a:t>
            </a:r>
            <a:r>
              <a:rPr lang="de-DE" altLang="zh-CN" sz="2000" dirty="0">
                <a:sym typeface="Wingdings" pitchFamily="2" charset="2"/>
              </a:rPr>
              <a:t> Zhang, </a:t>
            </a:r>
            <a:r>
              <a:rPr lang="de-DE" altLang="zh-CN" sz="2000" dirty="0" err="1">
                <a:sym typeface="Wingdings" pitchFamily="2" charset="2"/>
              </a:rPr>
              <a:t>Xu</a:t>
            </a:r>
            <a:r>
              <a:rPr lang="de-DE" altLang="zh-CN" sz="2000" dirty="0">
                <a:sym typeface="Wingdings" pitchFamily="2" charset="2"/>
              </a:rPr>
              <a:t> Zou, Yan Wang, et al. (</a:t>
            </a:r>
            <a:r>
              <a:rPr lang="de-DE" altLang="zh-CN" sz="2000" b="1" dirty="0">
                <a:solidFill>
                  <a:srgbClr val="FF6600"/>
                </a:solidFill>
                <a:sym typeface="Wingdings" pitchFamily="2" charset="2"/>
              </a:rPr>
              <a:t>THU</a:t>
            </a:r>
            <a:r>
              <a:rPr lang="de-DE" altLang="zh-CN" sz="2000" dirty="0">
                <a:sym typeface="Wingdings" pitchFamily="2" charset="2"/>
              </a:rPr>
              <a:t>)</a:t>
            </a:r>
          </a:p>
          <a:p>
            <a:pPr algn="ctr">
              <a:spcBef>
                <a:spcPts val="960"/>
              </a:spcBef>
            </a:pPr>
            <a:r>
              <a:rPr lang="de-DE" altLang="zh-CN" sz="2000" dirty="0" err="1">
                <a:sym typeface="Wingdings" pitchFamily="2" charset="2"/>
              </a:rPr>
              <a:t>Hongxiao</a:t>
            </a:r>
            <a:r>
              <a:rPr lang="de-DE" altLang="zh-CN" sz="2000" dirty="0">
                <a:sym typeface="Wingdings" pitchFamily="2" charset="2"/>
              </a:rPr>
              <a:t> Yang, Chang Zhou, Le Song, </a:t>
            </a:r>
            <a:r>
              <a:rPr lang="de-DE" altLang="zh-CN" sz="2000" dirty="0" err="1">
                <a:sym typeface="Wingdings" pitchFamily="2" charset="2"/>
              </a:rPr>
              <a:t>Jingren</a:t>
            </a:r>
            <a:r>
              <a:rPr lang="de-DE" altLang="zh-CN" sz="2000" dirty="0">
                <a:sym typeface="Wingdings" pitchFamily="2" charset="2"/>
              </a:rPr>
              <a:t> Zhou, et al. (</a:t>
            </a:r>
            <a:r>
              <a:rPr lang="de-DE" altLang="zh-CN" sz="2000" b="1" dirty="0" err="1">
                <a:solidFill>
                  <a:srgbClr val="FF6600"/>
                </a:solidFill>
                <a:sym typeface="Wingdings" pitchFamily="2" charset="2"/>
              </a:rPr>
              <a:t>Alibaba</a:t>
            </a:r>
            <a:r>
              <a:rPr lang="de-DE" altLang="zh-CN" sz="2000" dirty="0">
                <a:sym typeface="Wingdings" pitchFamily="2" charset="2"/>
              </a:rPr>
              <a:t>)</a:t>
            </a:r>
          </a:p>
          <a:p>
            <a:pPr algn="ctr">
              <a:spcBef>
                <a:spcPts val="960"/>
              </a:spcBef>
            </a:pPr>
            <a:r>
              <a:rPr lang="en-US" altLang="zh-CN" sz="2000" dirty="0" err="1">
                <a:sym typeface="Wingdings" pitchFamily="2" charset="2"/>
              </a:rPr>
              <a:t>Yuxiao</a:t>
            </a:r>
            <a:r>
              <a:rPr lang="en-US" altLang="zh-CN" sz="2000" dirty="0">
                <a:sym typeface="Wingdings" pitchFamily="2" charset="2"/>
              </a:rPr>
              <a:t> Dong, Chi Wang, Hao Ma, </a:t>
            </a:r>
            <a:r>
              <a:rPr lang="en-US" altLang="zh-CN" sz="2000" dirty="0" err="1">
                <a:sym typeface="Wingdings" pitchFamily="2" charset="2"/>
              </a:rPr>
              <a:t>Kuansan</a:t>
            </a:r>
            <a:r>
              <a:rPr lang="en-US" altLang="zh-CN" sz="2000" dirty="0">
                <a:sym typeface="Wingdings" pitchFamily="2" charset="2"/>
              </a:rPr>
              <a:t> Wang (</a:t>
            </a:r>
            <a:r>
              <a:rPr lang="en-US" altLang="zh-CN" sz="2000" b="1" dirty="0">
                <a:solidFill>
                  <a:srgbClr val="FF6600"/>
                </a:solidFill>
                <a:sym typeface="Wingdings" pitchFamily="2" charset="2"/>
              </a:rPr>
              <a:t>Microsoft</a:t>
            </a:r>
            <a:r>
              <a:rPr lang="en-US" altLang="zh-CN" sz="2000" dirty="0">
                <a:sym typeface="Wingdings" pitchFamily="2" charset="2"/>
              </a:rPr>
              <a:t>)</a:t>
            </a:r>
          </a:p>
        </p:txBody>
      </p:sp>
    </p:spTree>
    <p:extLst>
      <p:ext uri="{BB962C8B-B14F-4D97-AF65-F5344CB8AC3E}">
        <p14:creationId xmlns:p14="http://schemas.microsoft.com/office/powerpoint/2010/main" val="657048528"/>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10163</TotalTime>
  <Words>3797</Words>
  <Application>Microsoft Macintosh PowerPoint</Application>
  <PresentationFormat>A4 Paper (210x297 mm)</PresentationFormat>
  <Paragraphs>439</Paragraphs>
  <Slides>55</Slides>
  <Notes>31</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55</vt:i4>
      </vt:variant>
    </vt:vector>
  </HeadingPairs>
  <TitlesOfParts>
    <vt:vector size="73" baseType="lpstr">
      <vt:lpstr>Lato</vt:lpstr>
      <vt:lpstr>Microsoft YaHei</vt:lpstr>
      <vt:lpstr>MS PGothic</vt:lpstr>
      <vt:lpstr>黑体</vt:lpstr>
      <vt:lpstr>黑体</vt:lpstr>
      <vt:lpstr>宋体</vt:lpstr>
      <vt:lpstr>Arial</vt:lpstr>
      <vt:lpstr>Arial Black</vt:lpstr>
      <vt:lpstr>Calibri</vt:lpstr>
      <vt:lpstr>Cambria Math</vt:lpstr>
      <vt:lpstr>Century</vt:lpstr>
      <vt:lpstr>Corbel</vt:lpstr>
      <vt:lpstr>Helvetica Neue</vt:lpstr>
      <vt:lpstr>Mangal</vt:lpstr>
      <vt:lpstr>Tahoma</vt:lpstr>
      <vt:lpstr>Times New Roman</vt:lpstr>
      <vt:lpstr>Wingdings</vt:lpstr>
      <vt:lpstr>Default Design</vt:lpstr>
      <vt:lpstr>Cognitive Graph: Representation, Reasoning, and Generation</vt:lpstr>
      <vt:lpstr>Knowledge Graph</vt:lpstr>
      <vt:lpstr>Knowledge &amp; AI</vt:lpstr>
      <vt:lpstr>ReThinking… (Recall CNCC’18)</vt:lpstr>
      <vt:lpstr>Let us start with an example —Recommendation</vt:lpstr>
      <vt:lpstr>Feed Recommendation</vt:lpstr>
      <vt:lpstr>Recommendation</vt:lpstr>
      <vt:lpstr>Structural Influence</vt:lpstr>
      <vt:lpstr>Influence Learning</vt:lpstr>
      <vt:lpstr>Possible Solution</vt:lpstr>
      <vt:lpstr>Representation Learning on Networks</vt:lpstr>
      <vt:lpstr>Outline</vt:lpstr>
      <vt:lpstr>Representation Learning for Multiplex Networks</vt:lpstr>
      <vt:lpstr>Review Representation Learning for Networks</vt:lpstr>
      <vt:lpstr>Distributional Hypothesis of Harris</vt:lpstr>
      <vt:lpstr>DeepWalk</vt:lpstr>
      <vt:lpstr>Six Different Network Types</vt:lpstr>
      <vt:lpstr>Problem: AMHEN Embedding</vt:lpstr>
      <vt:lpstr>Apply DeepWalk to Multiplex Networks</vt:lpstr>
      <vt:lpstr>Our Transductive Model: GATNE-T</vt:lpstr>
      <vt:lpstr>Inductive Model: GATNE-I</vt:lpstr>
      <vt:lpstr>GATNE: Multiplex Heterogeneous Graph Embedding</vt:lpstr>
      <vt:lpstr>Experimental Setting</vt:lpstr>
      <vt:lpstr>Dataset Statistics</vt:lpstr>
      <vt:lpstr>Link Prediction Results</vt:lpstr>
      <vt:lpstr>Outline</vt:lpstr>
      <vt:lpstr>Reasoning Example: Multi-hop QA</vt:lpstr>
      <vt:lpstr>Ideal Results</vt:lpstr>
      <vt:lpstr>Connecting to Cognitive Science</vt:lpstr>
      <vt:lpstr>Reasoning w/ Cognitive Graph</vt:lpstr>
      <vt:lpstr>CogQA: Cognitive Graph for QA</vt:lpstr>
      <vt:lpstr>Cognitive Graph: DL + Dual Process Theory</vt:lpstr>
      <vt:lpstr>Performance</vt:lpstr>
      <vt:lpstr>Reasoning Power</vt:lpstr>
      <vt:lpstr>Case Study</vt:lpstr>
      <vt:lpstr>Case Study</vt:lpstr>
      <vt:lpstr>Case Study</vt:lpstr>
      <vt:lpstr>Outline</vt:lpstr>
      <vt:lpstr>Example: Product Description Generation</vt:lpstr>
      <vt:lpstr>Recommendation– Different Users</vt:lpstr>
      <vt:lpstr>Recommendation– Different Users</vt:lpstr>
      <vt:lpstr>KOBE: KnOwledge Based pErsonalized product description generation model</vt:lpstr>
      <vt:lpstr>Case Study</vt:lpstr>
      <vt:lpstr>Experimental Results</vt:lpstr>
      <vt:lpstr>CogDL —A Toolkit for ​Deep Learning on Graphs</vt:lpstr>
      <vt:lpstr>CogDL —A Toolkit for ​Deep Learning on Graphs</vt:lpstr>
      <vt:lpstr>CogDL features</vt:lpstr>
      <vt:lpstr>CogDL Leaderboards</vt:lpstr>
      <vt:lpstr>Leaderboards: Link Prediction</vt:lpstr>
      <vt:lpstr>Join us</vt:lpstr>
      <vt:lpstr>Cognitive Graph: DL + Dual Process Theory</vt:lpstr>
      <vt:lpstr>Future</vt:lpstr>
      <vt:lpstr>ReReThinking… (Starting from CNCC’19)</vt:lpstr>
      <vt:lpstr>Related Publications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Revisiting GCNs: Neighborhood Aggregation and Network Sampling</dc:title>
  <dc:creator>Microsoft Office 用户</dc:creator>
  <cp:lastModifiedBy>jery.tang@gmail.com</cp:lastModifiedBy>
  <cp:revision>565</cp:revision>
  <cp:lastPrinted>2019-08-30T13:43:37Z</cp:lastPrinted>
  <dcterms:created xsi:type="dcterms:W3CDTF">2019-03-09T02:35:56Z</dcterms:created>
  <dcterms:modified xsi:type="dcterms:W3CDTF">2019-10-17T09:15:01Z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yuxdong@microsoft.com</vt:lpwstr>
  </property>
  <property fmtid="{D5CDD505-2E9C-101B-9397-08002B2CF9AE}" pid="5" name="MSIP_Label_f42aa342-8706-4288-bd11-ebb85995028c_SetDate">
    <vt:lpwstr>2019-07-19T03:32:53.0678133Z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ActionId">
    <vt:lpwstr>2ac1fe39-aa26-4568-9708-5164b8dc94e2</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